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7" r:id="rId1"/>
  </p:sldMasterIdLst>
  <p:notesMasterIdLst>
    <p:notesMasterId r:id="rId67"/>
  </p:notesMasterIdLst>
  <p:handoutMasterIdLst>
    <p:handoutMasterId r:id="rId68"/>
  </p:handoutMasterIdLst>
  <p:sldIdLst>
    <p:sldId id="347" r:id="rId2"/>
    <p:sldId id="278" r:id="rId3"/>
    <p:sldId id="523" r:id="rId4"/>
    <p:sldId id="581" r:id="rId5"/>
    <p:sldId id="580" r:id="rId6"/>
    <p:sldId id="259" r:id="rId7"/>
    <p:sldId id="583" r:id="rId8"/>
    <p:sldId id="584" r:id="rId9"/>
    <p:sldId id="585" r:id="rId10"/>
    <p:sldId id="752" r:id="rId11"/>
    <p:sldId id="571" r:id="rId12"/>
    <p:sldId id="586" r:id="rId13"/>
    <p:sldId id="587" r:id="rId14"/>
    <p:sldId id="588" r:id="rId15"/>
    <p:sldId id="589" r:id="rId16"/>
    <p:sldId id="745" r:id="rId17"/>
    <p:sldId id="747" r:id="rId18"/>
    <p:sldId id="748" r:id="rId19"/>
    <p:sldId id="749" r:id="rId20"/>
    <p:sldId id="750" r:id="rId21"/>
    <p:sldId id="751" r:id="rId22"/>
    <p:sldId id="753" r:id="rId23"/>
    <p:sldId id="528" r:id="rId24"/>
    <p:sldId id="524" r:id="rId25"/>
    <p:sldId id="542" r:id="rId26"/>
    <p:sldId id="533" r:id="rId27"/>
    <p:sldId id="534" r:id="rId28"/>
    <p:sldId id="544" r:id="rId29"/>
    <p:sldId id="540" r:id="rId30"/>
    <p:sldId id="539" r:id="rId31"/>
    <p:sldId id="537" r:id="rId32"/>
    <p:sldId id="535" r:id="rId33"/>
    <p:sldId id="536" r:id="rId34"/>
    <p:sldId id="538" r:id="rId35"/>
    <p:sldId id="556" r:id="rId36"/>
    <p:sldId id="547" r:id="rId37"/>
    <p:sldId id="553" r:id="rId38"/>
    <p:sldId id="548" r:id="rId39"/>
    <p:sldId id="545" r:id="rId40"/>
    <p:sldId id="561" r:id="rId41"/>
    <p:sldId id="555" r:id="rId42"/>
    <p:sldId id="512" r:id="rId43"/>
    <p:sldId id="546" r:id="rId44"/>
    <p:sldId id="564" r:id="rId45"/>
    <p:sldId id="572" r:id="rId46"/>
    <p:sldId id="551" r:id="rId47"/>
    <p:sldId id="560" r:id="rId48"/>
    <p:sldId id="511" r:id="rId49"/>
    <p:sldId id="569" r:id="rId50"/>
    <p:sldId id="577" r:id="rId51"/>
    <p:sldId id="578" r:id="rId52"/>
    <p:sldId id="579" r:id="rId53"/>
    <p:sldId id="394" r:id="rId54"/>
    <p:sldId id="754" r:id="rId55"/>
    <p:sldId id="360" r:id="rId56"/>
    <p:sldId id="361" r:id="rId57"/>
    <p:sldId id="364" r:id="rId58"/>
    <p:sldId id="365" r:id="rId59"/>
    <p:sldId id="363" r:id="rId60"/>
    <p:sldId id="436" r:id="rId61"/>
    <p:sldId id="520" r:id="rId62"/>
    <p:sldId id="519" r:id="rId63"/>
    <p:sldId id="521" r:id="rId64"/>
    <p:sldId id="276" r:id="rId65"/>
    <p:sldId id="755" r:id="rId6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9"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FAFF"/>
    <a:srgbClr val="00FFFF"/>
    <a:srgbClr val="1CFFFC"/>
    <a:srgbClr val="161E37"/>
    <a:srgbClr val="07283D"/>
    <a:srgbClr val="62D85B"/>
    <a:srgbClr val="FFFBB6"/>
    <a:srgbClr val="00AD00"/>
    <a:srgbClr val="182235"/>
    <a:srgbClr val="2CFFE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8079" autoAdjust="0"/>
    <p:restoredTop sz="94660"/>
  </p:normalViewPr>
  <p:slideViewPr>
    <p:cSldViewPr snapToGrid="0" snapToObjects="1">
      <p:cViewPr varScale="1">
        <p:scale>
          <a:sx n="68" d="100"/>
          <a:sy n="68" d="100"/>
        </p:scale>
        <p:origin x="780" y="6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2085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iagrams/_rels/data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AF83A7-3DF8-4AF7-97F2-B367736CC259}"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275DA9E0-7855-402A-A68B-E4FE3A48BCD6}">
      <dgm:prSet/>
      <dgm:spPr/>
      <dgm:t>
        <a:bodyPr/>
        <a:lstStyle/>
        <a:p>
          <a:r>
            <a:rPr lang="en-US" dirty="0">
              <a:solidFill>
                <a:schemeClr val="accent2"/>
              </a:solidFill>
            </a:rPr>
            <a:t>Complaints about NP violations of the Uniform Controlled Substance Act are increasing, especially with Full Practice Authority</a:t>
          </a:r>
        </a:p>
      </dgm:t>
    </dgm:pt>
    <dgm:pt modelId="{FB855FEB-3AD5-4DEC-9410-4B3E15AD41FB}" type="parTrans" cxnId="{016D8ED6-BB86-4754-B3D0-BBF297AF65BA}">
      <dgm:prSet/>
      <dgm:spPr/>
      <dgm:t>
        <a:bodyPr/>
        <a:lstStyle/>
        <a:p>
          <a:endParaRPr lang="en-US"/>
        </a:p>
      </dgm:t>
    </dgm:pt>
    <dgm:pt modelId="{8FF14CC1-6058-4C65-A68F-F8F179ABE15A}" type="sibTrans" cxnId="{016D8ED6-BB86-4754-B3D0-BBF297AF65BA}">
      <dgm:prSet/>
      <dgm:spPr/>
      <dgm:t>
        <a:bodyPr/>
        <a:lstStyle/>
        <a:p>
          <a:endParaRPr lang="en-US"/>
        </a:p>
      </dgm:t>
    </dgm:pt>
    <dgm:pt modelId="{C6EE7C45-600A-4976-A81B-89AAD7E4E897}">
      <dgm:prSet/>
      <dgm:spPr/>
      <dgm:t>
        <a:bodyPr/>
        <a:lstStyle/>
        <a:p>
          <a:r>
            <a:rPr lang="en-US"/>
            <a:t>Opioid prescribing education remains sporadic in NP curricula</a:t>
          </a:r>
        </a:p>
      </dgm:t>
    </dgm:pt>
    <dgm:pt modelId="{9B4B55AA-302E-4852-B2BB-E5D68412429A}" type="parTrans" cxnId="{95053224-55C1-4F49-A013-C20A61FCA1B8}">
      <dgm:prSet/>
      <dgm:spPr/>
      <dgm:t>
        <a:bodyPr/>
        <a:lstStyle/>
        <a:p>
          <a:endParaRPr lang="en-US"/>
        </a:p>
      </dgm:t>
    </dgm:pt>
    <dgm:pt modelId="{AF85F151-72C7-4A33-B7F9-2BE5B7AC8C8D}" type="sibTrans" cxnId="{95053224-55C1-4F49-A013-C20A61FCA1B8}">
      <dgm:prSet/>
      <dgm:spPr/>
      <dgm:t>
        <a:bodyPr/>
        <a:lstStyle/>
        <a:p>
          <a:endParaRPr lang="en-US"/>
        </a:p>
      </dgm:t>
    </dgm:pt>
    <dgm:pt modelId="{5E2D287A-7ED0-4B0F-B073-69B9B3C79FFB}">
      <dgm:prSet/>
      <dgm:spPr/>
      <dgm:t>
        <a:bodyPr/>
        <a:lstStyle/>
        <a:p>
          <a:r>
            <a:rPr lang="en-US"/>
            <a:t>Primary care NPs are doing more chronic pain management</a:t>
          </a:r>
        </a:p>
      </dgm:t>
    </dgm:pt>
    <dgm:pt modelId="{B24722F0-DF74-49B4-A433-81D5A037FEAB}" type="parTrans" cxnId="{4C16FDC1-77B7-4B41-84EB-4587EF1411FB}">
      <dgm:prSet/>
      <dgm:spPr/>
      <dgm:t>
        <a:bodyPr/>
        <a:lstStyle/>
        <a:p>
          <a:endParaRPr lang="en-US"/>
        </a:p>
      </dgm:t>
    </dgm:pt>
    <dgm:pt modelId="{CFD84F00-0D1E-4B45-8F1F-7BA48E609D6E}" type="sibTrans" cxnId="{4C16FDC1-77B7-4B41-84EB-4587EF1411FB}">
      <dgm:prSet/>
      <dgm:spPr/>
      <dgm:t>
        <a:bodyPr/>
        <a:lstStyle/>
        <a:p>
          <a:endParaRPr lang="en-US"/>
        </a:p>
      </dgm:t>
    </dgm:pt>
    <dgm:pt modelId="{CC6850ED-71ED-46CD-A5FC-B32C08DE10D1}">
      <dgm:prSet/>
      <dgm:spPr/>
      <dgm:t>
        <a:bodyPr/>
        <a:lstStyle/>
        <a:p>
          <a:r>
            <a:rPr lang="en-US"/>
            <a:t>Pain management and relief is a common expectation by the public and 80-85% of patients taking opioids do not misuse</a:t>
          </a:r>
        </a:p>
      </dgm:t>
    </dgm:pt>
    <dgm:pt modelId="{60ACF2F8-3993-4CFD-95A2-815A79AEAADE}" type="parTrans" cxnId="{6DEDEFB4-660D-41D8-BD8A-D06944AF6355}">
      <dgm:prSet/>
      <dgm:spPr/>
      <dgm:t>
        <a:bodyPr/>
        <a:lstStyle/>
        <a:p>
          <a:endParaRPr lang="en-US"/>
        </a:p>
      </dgm:t>
    </dgm:pt>
    <dgm:pt modelId="{BA6C4874-3D76-4D74-8E94-24F50226A603}" type="sibTrans" cxnId="{6DEDEFB4-660D-41D8-BD8A-D06944AF6355}">
      <dgm:prSet/>
      <dgm:spPr/>
      <dgm:t>
        <a:bodyPr/>
        <a:lstStyle/>
        <a:p>
          <a:endParaRPr lang="en-US"/>
        </a:p>
      </dgm:t>
    </dgm:pt>
    <dgm:pt modelId="{C418438B-AAA4-4DA8-8AE5-82B08929E120}">
      <dgm:prSet/>
      <dgm:spPr/>
      <dgm:t>
        <a:bodyPr/>
        <a:lstStyle/>
        <a:p>
          <a:r>
            <a:rPr lang="en-US"/>
            <a:t>Non-pharmacological interventions are not well covered by insurances</a:t>
          </a:r>
        </a:p>
      </dgm:t>
    </dgm:pt>
    <dgm:pt modelId="{03DBF51C-C0ED-4820-AB34-D8DD15E1B869}" type="parTrans" cxnId="{897514CB-0C21-4D10-BB57-84B8743AF2A3}">
      <dgm:prSet/>
      <dgm:spPr/>
      <dgm:t>
        <a:bodyPr/>
        <a:lstStyle/>
        <a:p>
          <a:endParaRPr lang="en-US"/>
        </a:p>
      </dgm:t>
    </dgm:pt>
    <dgm:pt modelId="{061043A0-97E8-4649-B84B-36010775CC2E}" type="sibTrans" cxnId="{897514CB-0C21-4D10-BB57-84B8743AF2A3}">
      <dgm:prSet/>
      <dgm:spPr/>
      <dgm:t>
        <a:bodyPr/>
        <a:lstStyle/>
        <a:p>
          <a:endParaRPr lang="en-US"/>
        </a:p>
      </dgm:t>
    </dgm:pt>
    <dgm:pt modelId="{4F1867B4-0862-4FE2-B25B-5F68AC913A4C}" type="pres">
      <dgm:prSet presAssocID="{99AF83A7-3DF8-4AF7-97F2-B367736CC259}" presName="linear" presStyleCnt="0">
        <dgm:presLayoutVars>
          <dgm:animLvl val="lvl"/>
          <dgm:resizeHandles val="exact"/>
        </dgm:presLayoutVars>
      </dgm:prSet>
      <dgm:spPr/>
    </dgm:pt>
    <dgm:pt modelId="{BA5BA4F8-041C-4A6C-A954-12CF36367ACF}" type="pres">
      <dgm:prSet presAssocID="{275DA9E0-7855-402A-A68B-E4FE3A48BCD6}" presName="parentText" presStyleLbl="node1" presStyleIdx="0" presStyleCnt="5">
        <dgm:presLayoutVars>
          <dgm:chMax val="0"/>
          <dgm:bulletEnabled val="1"/>
        </dgm:presLayoutVars>
      </dgm:prSet>
      <dgm:spPr/>
    </dgm:pt>
    <dgm:pt modelId="{364E1523-8B8F-469D-8522-1268BE1C4861}" type="pres">
      <dgm:prSet presAssocID="{8FF14CC1-6058-4C65-A68F-F8F179ABE15A}" presName="spacer" presStyleCnt="0"/>
      <dgm:spPr/>
    </dgm:pt>
    <dgm:pt modelId="{AB592113-5BBC-4EBF-B7DF-F2BB129A6D6A}" type="pres">
      <dgm:prSet presAssocID="{C6EE7C45-600A-4976-A81B-89AAD7E4E897}" presName="parentText" presStyleLbl="node1" presStyleIdx="1" presStyleCnt="5">
        <dgm:presLayoutVars>
          <dgm:chMax val="0"/>
          <dgm:bulletEnabled val="1"/>
        </dgm:presLayoutVars>
      </dgm:prSet>
      <dgm:spPr/>
    </dgm:pt>
    <dgm:pt modelId="{D823FA93-BC77-4264-BE14-220E6589447B}" type="pres">
      <dgm:prSet presAssocID="{AF85F151-72C7-4A33-B7F9-2BE5B7AC8C8D}" presName="spacer" presStyleCnt="0"/>
      <dgm:spPr/>
    </dgm:pt>
    <dgm:pt modelId="{E42499B2-46DC-4541-85B2-A407AF1D5C3A}" type="pres">
      <dgm:prSet presAssocID="{5E2D287A-7ED0-4B0F-B073-69B9B3C79FFB}" presName="parentText" presStyleLbl="node1" presStyleIdx="2" presStyleCnt="5">
        <dgm:presLayoutVars>
          <dgm:chMax val="0"/>
          <dgm:bulletEnabled val="1"/>
        </dgm:presLayoutVars>
      </dgm:prSet>
      <dgm:spPr/>
    </dgm:pt>
    <dgm:pt modelId="{D45046AD-BC2F-416E-AD89-470959ECADFE}" type="pres">
      <dgm:prSet presAssocID="{CFD84F00-0D1E-4B45-8F1F-7BA48E609D6E}" presName="spacer" presStyleCnt="0"/>
      <dgm:spPr/>
    </dgm:pt>
    <dgm:pt modelId="{55F12B05-42A8-47C7-89A0-AE2F4233576D}" type="pres">
      <dgm:prSet presAssocID="{CC6850ED-71ED-46CD-A5FC-B32C08DE10D1}" presName="parentText" presStyleLbl="node1" presStyleIdx="3" presStyleCnt="5">
        <dgm:presLayoutVars>
          <dgm:chMax val="0"/>
          <dgm:bulletEnabled val="1"/>
        </dgm:presLayoutVars>
      </dgm:prSet>
      <dgm:spPr/>
    </dgm:pt>
    <dgm:pt modelId="{D32CEA44-18AF-442E-936B-606E6F1A7731}" type="pres">
      <dgm:prSet presAssocID="{BA6C4874-3D76-4D74-8E94-24F50226A603}" presName="spacer" presStyleCnt="0"/>
      <dgm:spPr/>
    </dgm:pt>
    <dgm:pt modelId="{8B14573D-20AA-4F00-9382-53A4D5F2B30C}" type="pres">
      <dgm:prSet presAssocID="{C418438B-AAA4-4DA8-8AE5-82B08929E120}" presName="parentText" presStyleLbl="node1" presStyleIdx="4" presStyleCnt="5">
        <dgm:presLayoutVars>
          <dgm:chMax val="0"/>
          <dgm:bulletEnabled val="1"/>
        </dgm:presLayoutVars>
      </dgm:prSet>
      <dgm:spPr/>
    </dgm:pt>
  </dgm:ptLst>
  <dgm:cxnLst>
    <dgm:cxn modelId="{95053224-55C1-4F49-A013-C20A61FCA1B8}" srcId="{99AF83A7-3DF8-4AF7-97F2-B367736CC259}" destId="{C6EE7C45-600A-4976-A81B-89AAD7E4E897}" srcOrd="1" destOrd="0" parTransId="{9B4B55AA-302E-4852-B2BB-E5D68412429A}" sibTransId="{AF85F151-72C7-4A33-B7F9-2BE5B7AC8C8D}"/>
    <dgm:cxn modelId="{075A6C71-EA4A-4227-AA65-EFB167190033}" type="presOf" srcId="{99AF83A7-3DF8-4AF7-97F2-B367736CC259}" destId="{4F1867B4-0862-4FE2-B25B-5F68AC913A4C}" srcOrd="0" destOrd="0" presId="urn:microsoft.com/office/officeart/2005/8/layout/vList2"/>
    <dgm:cxn modelId="{856C2655-76E4-4F1F-A3E4-2A064A3B1055}" type="presOf" srcId="{275DA9E0-7855-402A-A68B-E4FE3A48BCD6}" destId="{BA5BA4F8-041C-4A6C-A954-12CF36367ACF}" srcOrd="0" destOrd="0" presId="urn:microsoft.com/office/officeart/2005/8/layout/vList2"/>
    <dgm:cxn modelId="{7F4BA27C-E030-42C6-8990-EA8D9BBCE4B2}" type="presOf" srcId="{C418438B-AAA4-4DA8-8AE5-82B08929E120}" destId="{8B14573D-20AA-4F00-9382-53A4D5F2B30C}" srcOrd="0" destOrd="0" presId="urn:microsoft.com/office/officeart/2005/8/layout/vList2"/>
    <dgm:cxn modelId="{406FC58E-9413-4C65-9113-5FA4557D56B2}" type="presOf" srcId="{CC6850ED-71ED-46CD-A5FC-B32C08DE10D1}" destId="{55F12B05-42A8-47C7-89A0-AE2F4233576D}" srcOrd="0" destOrd="0" presId="urn:microsoft.com/office/officeart/2005/8/layout/vList2"/>
    <dgm:cxn modelId="{6DEDEFB4-660D-41D8-BD8A-D06944AF6355}" srcId="{99AF83A7-3DF8-4AF7-97F2-B367736CC259}" destId="{CC6850ED-71ED-46CD-A5FC-B32C08DE10D1}" srcOrd="3" destOrd="0" parTransId="{60ACF2F8-3993-4CFD-95A2-815A79AEAADE}" sibTransId="{BA6C4874-3D76-4D74-8E94-24F50226A603}"/>
    <dgm:cxn modelId="{4C16FDC1-77B7-4B41-84EB-4587EF1411FB}" srcId="{99AF83A7-3DF8-4AF7-97F2-B367736CC259}" destId="{5E2D287A-7ED0-4B0F-B073-69B9B3C79FFB}" srcOrd="2" destOrd="0" parTransId="{B24722F0-DF74-49B4-A433-81D5A037FEAB}" sibTransId="{CFD84F00-0D1E-4B45-8F1F-7BA48E609D6E}"/>
    <dgm:cxn modelId="{26E38BC4-6409-4C5B-8D03-3B2380ECEFC2}" type="presOf" srcId="{5E2D287A-7ED0-4B0F-B073-69B9B3C79FFB}" destId="{E42499B2-46DC-4541-85B2-A407AF1D5C3A}" srcOrd="0" destOrd="0" presId="urn:microsoft.com/office/officeart/2005/8/layout/vList2"/>
    <dgm:cxn modelId="{897514CB-0C21-4D10-BB57-84B8743AF2A3}" srcId="{99AF83A7-3DF8-4AF7-97F2-B367736CC259}" destId="{C418438B-AAA4-4DA8-8AE5-82B08929E120}" srcOrd="4" destOrd="0" parTransId="{03DBF51C-C0ED-4820-AB34-D8DD15E1B869}" sibTransId="{061043A0-97E8-4649-B84B-36010775CC2E}"/>
    <dgm:cxn modelId="{016D8ED6-BB86-4754-B3D0-BBF297AF65BA}" srcId="{99AF83A7-3DF8-4AF7-97F2-B367736CC259}" destId="{275DA9E0-7855-402A-A68B-E4FE3A48BCD6}" srcOrd="0" destOrd="0" parTransId="{FB855FEB-3AD5-4DEC-9410-4B3E15AD41FB}" sibTransId="{8FF14CC1-6058-4C65-A68F-F8F179ABE15A}"/>
    <dgm:cxn modelId="{76174DE1-21A3-44AB-8D4D-5CC014A6E7AA}" type="presOf" srcId="{C6EE7C45-600A-4976-A81B-89AAD7E4E897}" destId="{AB592113-5BBC-4EBF-B7DF-F2BB129A6D6A}" srcOrd="0" destOrd="0" presId="urn:microsoft.com/office/officeart/2005/8/layout/vList2"/>
    <dgm:cxn modelId="{D79B8809-2F22-4230-901A-69EC4F6C356D}" type="presParOf" srcId="{4F1867B4-0862-4FE2-B25B-5F68AC913A4C}" destId="{BA5BA4F8-041C-4A6C-A954-12CF36367ACF}" srcOrd="0" destOrd="0" presId="urn:microsoft.com/office/officeart/2005/8/layout/vList2"/>
    <dgm:cxn modelId="{5531C953-C946-4B10-8DA4-12D033DBA024}" type="presParOf" srcId="{4F1867B4-0862-4FE2-B25B-5F68AC913A4C}" destId="{364E1523-8B8F-469D-8522-1268BE1C4861}" srcOrd="1" destOrd="0" presId="urn:microsoft.com/office/officeart/2005/8/layout/vList2"/>
    <dgm:cxn modelId="{B99B84C6-11F4-468C-8B4F-B66BB7A9C748}" type="presParOf" srcId="{4F1867B4-0862-4FE2-B25B-5F68AC913A4C}" destId="{AB592113-5BBC-4EBF-B7DF-F2BB129A6D6A}" srcOrd="2" destOrd="0" presId="urn:microsoft.com/office/officeart/2005/8/layout/vList2"/>
    <dgm:cxn modelId="{1065FE10-73FE-42F0-9E45-5C7BAF225FAB}" type="presParOf" srcId="{4F1867B4-0862-4FE2-B25B-5F68AC913A4C}" destId="{D823FA93-BC77-4264-BE14-220E6589447B}" srcOrd="3" destOrd="0" presId="urn:microsoft.com/office/officeart/2005/8/layout/vList2"/>
    <dgm:cxn modelId="{780C9247-F7FA-4FC7-AEA9-E5AA357782D8}" type="presParOf" srcId="{4F1867B4-0862-4FE2-B25B-5F68AC913A4C}" destId="{E42499B2-46DC-4541-85B2-A407AF1D5C3A}" srcOrd="4" destOrd="0" presId="urn:microsoft.com/office/officeart/2005/8/layout/vList2"/>
    <dgm:cxn modelId="{6DD5CEAF-B822-484F-82A4-9B923FDF0975}" type="presParOf" srcId="{4F1867B4-0862-4FE2-B25B-5F68AC913A4C}" destId="{D45046AD-BC2F-416E-AD89-470959ECADFE}" srcOrd="5" destOrd="0" presId="urn:microsoft.com/office/officeart/2005/8/layout/vList2"/>
    <dgm:cxn modelId="{4749C544-C402-4B69-B141-0FCA681E0365}" type="presParOf" srcId="{4F1867B4-0862-4FE2-B25B-5F68AC913A4C}" destId="{55F12B05-42A8-47C7-89A0-AE2F4233576D}" srcOrd="6" destOrd="0" presId="urn:microsoft.com/office/officeart/2005/8/layout/vList2"/>
    <dgm:cxn modelId="{327F57DE-7B99-47B9-9C0E-53310739102E}" type="presParOf" srcId="{4F1867B4-0862-4FE2-B25B-5F68AC913A4C}" destId="{D32CEA44-18AF-442E-936B-606E6F1A7731}" srcOrd="7" destOrd="0" presId="urn:microsoft.com/office/officeart/2005/8/layout/vList2"/>
    <dgm:cxn modelId="{4616C02A-AFD5-493E-9697-26D8BA1E490A}" type="presParOf" srcId="{4F1867B4-0862-4FE2-B25B-5F68AC913A4C}" destId="{8B14573D-20AA-4F00-9382-53A4D5F2B30C}"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0F3DEF-DFCA-455F-A891-FCFEC2923F63}"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E5C9EBB1-2AAB-4081-9E6D-C9F914577B31}">
      <dgm:prSet/>
      <dgm:spPr/>
      <dgm:t>
        <a:bodyPr/>
        <a:lstStyle/>
        <a:p>
          <a:r>
            <a:rPr lang="en-US"/>
            <a:t>Minimal progress by police to impact the wave of illegal drug use.</a:t>
          </a:r>
        </a:p>
      </dgm:t>
    </dgm:pt>
    <dgm:pt modelId="{9340E7E6-0725-4824-8BD8-0000F2559898}" type="parTrans" cxnId="{EE0C64F0-0EFF-4C08-972B-910ED53EBAA2}">
      <dgm:prSet/>
      <dgm:spPr/>
      <dgm:t>
        <a:bodyPr/>
        <a:lstStyle/>
        <a:p>
          <a:endParaRPr lang="en-US"/>
        </a:p>
      </dgm:t>
    </dgm:pt>
    <dgm:pt modelId="{3A3860FC-2327-4530-8A17-F3C2EAC4ECCE}" type="sibTrans" cxnId="{EE0C64F0-0EFF-4C08-972B-910ED53EBAA2}">
      <dgm:prSet/>
      <dgm:spPr/>
      <dgm:t>
        <a:bodyPr/>
        <a:lstStyle/>
        <a:p>
          <a:endParaRPr lang="en-US"/>
        </a:p>
      </dgm:t>
    </dgm:pt>
    <dgm:pt modelId="{0F7D122E-5DAB-45D6-B2E9-98321360717A}">
      <dgm:prSet/>
      <dgm:spPr/>
      <dgm:t>
        <a:bodyPr/>
        <a:lstStyle/>
        <a:p>
          <a:r>
            <a:rPr lang="en-US"/>
            <a:t>Attention has shifted to impacting prescribers to decrease numbers of pills and lower dosages.</a:t>
          </a:r>
        </a:p>
      </dgm:t>
    </dgm:pt>
    <dgm:pt modelId="{48BBE02B-D282-4207-B792-74123963EB5D}" type="parTrans" cxnId="{2976E7CD-44BC-4EF9-8762-FCB58F09D693}">
      <dgm:prSet/>
      <dgm:spPr/>
      <dgm:t>
        <a:bodyPr/>
        <a:lstStyle/>
        <a:p>
          <a:endParaRPr lang="en-US"/>
        </a:p>
      </dgm:t>
    </dgm:pt>
    <dgm:pt modelId="{166C73CD-9B23-4B6E-82CF-4595BD5DC343}" type="sibTrans" cxnId="{2976E7CD-44BC-4EF9-8762-FCB58F09D693}">
      <dgm:prSet/>
      <dgm:spPr/>
      <dgm:t>
        <a:bodyPr/>
        <a:lstStyle/>
        <a:p>
          <a:endParaRPr lang="en-US"/>
        </a:p>
      </dgm:t>
    </dgm:pt>
    <dgm:pt modelId="{A9FD1CD5-7D06-4806-97DB-D5296701ED08}">
      <dgm:prSet/>
      <dgm:spPr/>
      <dgm:t>
        <a:bodyPr/>
        <a:lstStyle/>
        <a:p>
          <a:r>
            <a:rPr lang="en-US"/>
            <a:t>Less than 25% of prescribers have completed safe opioid prescribing continuing education.</a:t>
          </a:r>
        </a:p>
      </dgm:t>
    </dgm:pt>
    <dgm:pt modelId="{F0673B39-FEA0-43A2-B4FB-6EE580D5CC53}" type="parTrans" cxnId="{A9D3CD34-61C2-4F68-AB5B-F7872C0405BA}">
      <dgm:prSet/>
      <dgm:spPr/>
      <dgm:t>
        <a:bodyPr/>
        <a:lstStyle/>
        <a:p>
          <a:endParaRPr lang="en-US"/>
        </a:p>
      </dgm:t>
    </dgm:pt>
    <dgm:pt modelId="{FBCF9F16-F7A6-4575-95CA-F4E1B361899F}" type="sibTrans" cxnId="{A9D3CD34-61C2-4F68-AB5B-F7872C0405BA}">
      <dgm:prSet/>
      <dgm:spPr/>
      <dgm:t>
        <a:bodyPr/>
        <a:lstStyle/>
        <a:p>
          <a:endParaRPr lang="en-US"/>
        </a:p>
      </dgm:t>
    </dgm:pt>
    <dgm:pt modelId="{AC81D489-1C5F-4C23-BF88-1106E5D2644C}">
      <dgm:prSet/>
      <dgm:spPr/>
      <dgm:t>
        <a:bodyPr/>
        <a:lstStyle/>
        <a:p>
          <a:r>
            <a:rPr lang="en-US"/>
            <a:t>40% of NPs have completed since 2011</a:t>
          </a:r>
        </a:p>
      </dgm:t>
    </dgm:pt>
    <dgm:pt modelId="{EA12BBCC-0813-4DDE-97F4-363D2A6F3ABD}" type="parTrans" cxnId="{8DC7250F-FA09-469A-9CB8-6D3BCAAFBCE2}">
      <dgm:prSet/>
      <dgm:spPr/>
      <dgm:t>
        <a:bodyPr/>
        <a:lstStyle/>
        <a:p>
          <a:endParaRPr lang="en-US"/>
        </a:p>
      </dgm:t>
    </dgm:pt>
    <dgm:pt modelId="{96C55C7D-E8EE-4E53-BA6D-26F740B97F0F}" type="sibTrans" cxnId="{8DC7250F-FA09-469A-9CB8-6D3BCAAFBCE2}">
      <dgm:prSet/>
      <dgm:spPr/>
      <dgm:t>
        <a:bodyPr/>
        <a:lstStyle/>
        <a:p>
          <a:endParaRPr lang="en-US"/>
        </a:p>
      </dgm:t>
    </dgm:pt>
    <dgm:pt modelId="{0F3DB51D-3B2F-43A0-BA27-C40EA68F305F}" type="pres">
      <dgm:prSet presAssocID="{700F3DEF-DFCA-455F-A891-FCFEC2923F63}" presName="vert0" presStyleCnt="0">
        <dgm:presLayoutVars>
          <dgm:dir/>
          <dgm:animOne val="branch"/>
          <dgm:animLvl val="lvl"/>
        </dgm:presLayoutVars>
      </dgm:prSet>
      <dgm:spPr/>
    </dgm:pt>
    <dgm:pt modelId="{2EBB61C6-E473-429A-81BB-A80CACD2F89F}" type="pres">
      <dgm:prSet presAssocID="{E5C9EBB1-2AAB-4081-9E6D-C9F914577B31}" presName="thickLine" presStyleLbl="alignNode1" presStyleIdx="0" presStyleCnt="4"/>
      <dgm:spPr/>
    </dgm:pt>
    <dgm:pt modelId="{EFE77BF1-ADCC-49F4-BE43-52F387888563}" type="pres">
      <dgm:prSet presAssocID="{E5C9EBB1-2AAB-4081-9E6D-C9F914577B31}" presName="horz1" presStyleCnt="0"/>
      <dgm:spPr/>
    </dgm:pt>
    <dgm:pt modelId="{0D0081D7-536C-4D28-BEE8-A7CA503A1A2E}" type="pres">
      <dgm:prSet presAssocID="{E5C9EBB1-2AAB-4081-9E6D-C9F914577B31}" presName="tx1" presStyleLbl="revTx" presStyleIdx="0" presStyleCnt="4"/>
      <dgm:spPr/>
    </dgm:pt>
    <dgm:pt modelId="{D65BF2E7-35D8-4408-ACFC-B48BE324C7EA}" type="pres">
      <dgm:prSet presAssocID="{E5C9EBB1-2AAB-4081-9E6D-C9F914577B31}" presName="vert1" presStyleCnt="0"/>
      <dgm:spPr/>
    </dgm:pt>
    <dgm:pt modelId="{6D1C9D1C-219D-4F27-9FE1-A7585941B413}" type="pres">
      <dgm:prSet presAssocID="{0F7D122E-5DAB-45D6-B2E9-98321360717A}" presName="thickLine" presStyleLbl="alignNode1" presStyleIdx="1" presStyleCnt="4"/>
      <dgm:spPr/>
    </dgm:pt>
    <dgm:pt modelId="{34E33B6E-82F7-4EF4-BFAF-EF5519556498}" type="pres">
      <dgm:prSet presAssocID="{0F7D122E-5DAB-45D6-B2E9-98321360717A}" presName="horz1" presStyleCnt="0"/>
      <dgm:spPr/>
    </dgm:pt>
    <dgm:pt modelId="{CBC87169-1E95-4636-A2A5-49456DFE5396}" type="pres">
      <dgm:prSet presAssocID="{0F7D122E-5DAB-45D6-B2E9-98321360717A}" presName="tx1" presStyleLbl="revTx" presStyleIdx="1" presStyleCnt="4"/>
      <dgm:spPr/>
    </dgm:pt>
    <dgm:pt modelId="{B7EE9EFA-A4AC-4F72-8183-C97051C56794}" type="pres">
      <dgm:prSet presAssocID="{0F7D122E-5DAB-45D6-B2E9-98321360717A}" presName="vert1" presStyleCnt="0"/>
      <dgm:spPr/>
    </dgm:pt>
    <dgm:pt modelId="{A86205D5-9EF3-4AEF-9EF7-E816BE3A648F}" type="pres">
      <dgm:prSet presAssocID="{A9FD1CD5-7D06-4806-97DB-D5296701ED08}" presName="thickLine" presStyleLbl="alignNode1" presStyleIdx="2" presStyleCnt="4"/>
      <dgm:spPr/>
    </dgm:pt>
    <dgm:pt modelId="{F8929E6C-CBE6-4919-AB6E-FA28C444F114}" type="pres">
      <dgm:prSet presAssocID="{A9FD1CD5-7D06-4806-97DB-D5296701ED08}" presName="horz1" presStyleCnt="0"/>
      <dgm:spPr/>
    </dgm:pt>
    <dgm:pt modelId="{7FCCF3BD-1946-4CDA-8CE0-0035ABDD22F1}" type="pres">
      <dgm:prSet presAssocID="{A9FD1CD5-7D06-4806-97DB-D5296701ED08}" presName="tx1" presStyleLbl="revTx" presStyleIdx="2" presStyleCnt="4"/>
      <dgm:spPr/>
    </dgm:pt>
    <dgm:pt modelId="{180F2A8C-D21E-4E01-86C6-A4EB5B4AA533}" type="pres">
      <dgm:prSet presAssocID="{A9FD1CD5-7D06-4806-97DB-D5296701ED08}" presName="vert1" presStyleCnt="0"/>
      <dgm:spPr/>
    </dgm:pt>
    <dgm:pt modelId="{4CDEE0BA-806F-4131-AD2A-3FFEF1913883}" type="pres">
      <dgm:prSet presAssocID="{AC81D489-1C5F-4C23-BF88-1106E5D2644C}" presName="thickLine" presStyleLbl="alignNode1" presStyleIdx="3" presStyleCnt="4"/>
      <dgm:spPr/>
    </dgm:pt>
    <dgm:pt modelId="{6FE6A920-E3A7-49EF-B96E-19DCDD76E2ED}" type="pres">
      <dgm:prSet presAssocID="{AC81D489-1C5F-4C23-BF88-1106E5D2644C}" presName="horz1" presStyleCnt="0"/>
      <dgm:spPr/>
    </dgm:pt>
    <dgm:pt modelId="{600415D0-311C-4F46-A382-9B6618BBA76B}" type="pres">
      <dgm:prSet presAssocID="{AC81D489-1C5F-4C23-BF88-1106E5D2644C}" presName="tx1" presStyleLbl="revTx" presStyleIdx="3" presStyleCnt="4"/>
      <dgm:spPr/>
    </dgm:pt>
    <dgm:pt modelId="{F18B75BC-7C55-41FF-AF8C-BAA293077F49}" type="pres">
      <dgm:prSet presAssocID="{AC81D489-1C5F-4C23-BF88-1106E5D2644C}" presName="vert1" presStyleCnt="0"/>
      <dgm:spPr/>
    </dgm:pt>
  </dgm:ptLst>
  <dgm:cxnLst>
    <dgm:cxn modelId="{8DC7250F-FA09-469A-9CB8-6D3BCAAFBCE2}" srcId="{700F3DEF-DFCA-455F-A891-FCFEC2923F63}" destId="{AC81D489-1C5F-4C23-BF88-1106E5D2644C}" srcOrd="3" destOrd="0" parTransId="{EA12BBCC-0813-4DDE-97F4-363D2A6F3ABD}" sibTransId="{96C55C7D-E8EE-4E53-BA6D-26F740B97F0F}"/>
    <dgm:cxn modelId="{BB404D0F-07E9-48DD-BA5D-A662E95A5FAC}" type="presOf" srcId="{A9FD1CD5-7D06-4806-97DB-D5296701ED08}" destId="{7FCCF3BD-1946-4CDA-8CE0-0035ABDD22F1}" srcOrd="0" destOrd="0" presId="urn:microsoft.com/office/officeart/2008/layout/LinedList"/>
    <dgm:cxn modelId="{BBA23E17-A2A1-4F20-844C-1B9DBFC32805}" type="presOf" srcId="{700F3DEF-DFCA-455F-A891-FCFEC2923F63}" destId="{0F3DB51D-3B2F-43A0-BA27-C40EA68F305F}" srcOrd="0" destOrd="0" presId="urn:microsoft.com/office/officeart/2008/layout/LinedList"/>
    <dgm:cxn modelId="{A9D3CD34-61C2-4F68-AB5B-F7872C0405BA}" srcId="{700F3DEF-DFCA-455F-A891-FCFEC2923F63}" destId="{A9FD1CD5-7D06-4806-97DB-D5296701ED08}" srcOrd="2" destOrd="0" parTransId="{F0673B39-FEA0-43A2-B4FB-6EE580D5CC53}" sibTransId="{FBCF9F16-F7A6-4575-95CA-F4E1B361899F}"/>
    <dgm:cxn modelId="{F0F87CAA-2FBB-4C7F-A6D9-10D7BA20E933}" type="presOf" srcId="{E5C9EBB1-2AAB-4081-9E6D-C9F914577B31}" destId="{0D0081D7-536C-4D28-BEE8-A7CA503A1A2E}" srcOrd="0" destOrd="0" presId="urn:microsoft.com/office/officeart/2008/layout/LinedList"/>
    <dgm:cxn modelId="{F97418AF-FD7B-41F6-8358-54795C66BBFE}" type="presOf" srcId="{0F7D122E-5DAB-45D6-B2E9-98321360717A}" destId="{CBC87169-1E95-4636-A2A5-49456DFE5396}" srcOrd="0" destOrd="0" presId="urn:microsoft.com/office/officeart/2008/layout/LinedList"/>
    <dgm:cxn modelId="{26E238BF-D313-4ED4-93E0-6B5888E45B31}" type="presOf" srcId="{AC81D489-1C5F-4C23-BF88-1106E5D2644C}" destId="{600415D0-311C-4F46-A382-9B6618BBA76B}" srcOrd="0" destOrd="0" presId="urn:microsoft.com/office/officeart/2008/layout/LinedList"/>
    <dgm:cxn modelId="{2976E7CD-44BC-4EF9-8762-FCB58F09D693}" srcId="{700F3DEF-DFCA-455F-A891-FCFEC2923F63}" destId="{0F7D122E-5DAB-45D6-B2E9-98321360717A}" srcOrd="1" destOrd="0" parTransId="{48BBE02B-D282-4207-B792-74123963EB5D}" sibTransId="{166C73CD-9B23-4B6E-82CF-4595BD5DC343}"/>
    <dgm:cxn modelId="{EE0C64F0-0EFF-4C08-972B-910ED53EBAA2}" srcId="{700F3DEF-DFCA-455F-A891-FCFEC2923F63}" destId="{E5C9EBB1-2AAB-4081-9E6D-C9F914577B31}" srcOrd="0" destOrd="0" parTransId="{9340E7E6-0725-4824-8BD8-0000F2559898}" sibTransId="{3A3860FC-2327-4530-8A17-F3C2EAC4ECCE}"/>
    <dgm:cxn modelId="{07F93CE3-E75E-4491-8D39-61700BDD6C26}" type="presParOf" srcId="{0F3DB51D-3B2F-43A0-BA27-C40EA68F305F}" destId="{2EBB61C6-E473-429A-81BB-A80CACD2F89F}" srcOrd="0" destOrd="0" presId="urn:microsoft.com/office/officeart/2008/layout/LinedList"/>
    <dgm:cxn modelId="{2743A74B-0CF7-4EDB-8D93-CCB97C7A9810}" type="presParOf" srcId="{0F3DB51D-3B2F-43A0-BA27-C40EA68F305F}" destId="{EFE77BF1-ADCC-49F4-BE43-52F387888563}" srcOrd="1" destOrd="0" presId="urn:microsoft.com/office/officeart/2008/layout/LinedList"/>
    <dgm:cxn modelId="{BF9E2C68-4059-4A50-B812-BAF2BAD25B31}" type="presParOf" srcId="{EFE77BF1-ADCC-49F4-BE43-52F387888563}" destId="{0D0081D7-536C-4D28-BEE8-A7CA503A1A2E}" srcOrd="0" destOrd="0" presId="urn:microsoft.com/office/officeart/2008/layout/LinedList"/>
    <dgm:cxn modelId="{580F5CB0-28C4-455F-81B6-47182BF33E29}" type="presParOf" srcId="{EFE77BF1-ADCC-49F4-BE43-52F387888563}" destId="{D65BF2E7-35D8-4408-ACFC-B48BE324C7EA}" srcOrd="1" destOrd="0" presId="urn:microsoft.com/office/officeart/2008/layout/LinedList"/>
    <dgm:cxn modelId="{8C56F8AB-63B7-4017-B778-37357F753909}" type="presParOf" srcId="{0F3DB51D-3B2F-43A0-BA27-C40EA68F305F}" destId="{6D1C9D1C-219D-4F27-9FE1-A7585941B413}" srcOrd="2" destOrd="0" presId="urn:microsoft.com/office/officeart/2008/layout/LinedList"/>
    <dgm:cxn modelId="{E00F8802-AB97-47DF-ADD0-9EC624D8398D}" type="presParOf" srcId="{0F3DB51D-3B2F-43A0-BA27-C40EA68F305F}" destId="{34E33B6E-82F7-4EF4-BFAF-EF5519556498}" srcOrd="3" destOrd="0" presId="urn:microsoft.com/office/officeart/2008/layout/LinedList"/>
    <dgm:cxn modelId="{681296C5-278F-4ECF-86C5-54F1CD5EE203}" type="presParOf" srcId="{34E33B6E-82F7-4EF4-BFAF-EF5519556498}" destId="{CBC87169-1E95-4636-A2A5-49456DFE5396}" srcOrd="0" destOrd="0" presId="urn:microsoft.com/office/officeart/2008/layout/LinedList"/>
    <dgm:cxn modelId="{E219D538-E79B-44A2-B492-E1535D6C5735}" type="presParOf" srcId="{34E33B6E-82F7-4EF4-BFAF-EF5519556498}" destId="{B7EE9EFA-A4AC-4F72-8183-C97051C56794}" srcOrd="1" destOrd="0" presId="urn:microsoft.com/office/officeart/2008/layout/LinedList"/>
    <dgm:cxn modelId="{9D10E7D1-AC40-46D1-AD3C-413E6227A315}" type="presParOf" srcId="{0F3DB51D-3B2F-43A0-BA27-C40EA68F305F}" destId="{A86205D5-9EF3-4AEF-9EF7-E816BE3A648F}" srcOrd="4" destOrd="0" presId="urn:microsoft.com/office/officeart/2008/layout/LinedList"/>
    <dgm:cxn modelId="{DCB7AEF5-AA94-450F-844E-536587C753CF}" type="presParOf" srcId="{0F3DB51D-3B2F-43A0-BA27-C40EA68F305F}" destId="{F8929E6C-CBE6-4919-AB6E-FA28C444F114}" srcOrd="5" destOrd="0" presId="urn:microsoft.com/office/officeart/2008/layout/LinedList"/>
    <dgm:cxn modelId="{3CBA00F0-49D4-43C5-9D9C-29EB54E935C2}" type="presParOf" srcId="{F8929E6C-CBE6-4919-AB6E-FA28C444F114}" destId="{7FCCF3BD-1946-4CDA-8CE0-0035ABDD22F1}" srcOrd="0" destOrd="0" presId="urn:microsoft.com/office/officeart/2008/layout/LinedList"/>
    <dgm:cxn modelId="{C96B0BDA-7A85-4239-B3BD-0733B80B45A9}" type="presParOf" srcId="{F8929E6C-CBE6-4919-AB6E-FA28C444F114}" destId="{180F2A8C-D21E-4E01-86C6-A4EB5B4AA533}" srcOrd="1" destOrd="0" presId="urn:microsoft.com/office/officeart/2008/layout/LinedList"/>
    <dgm:cxn modelId="{6654D2C2-403A-4F68-994C-34BC1CA7187A}" type="presParOf" srcId="{0F3DB51D-3B2F-43A0-BA27-C40EA68F305F}" destId="{4CDEE0BA-806F-4131-AD2A-3FFEF1913883}" srcOrd="6" destOrd="0" presId="urn:microsoft.com/office/officeart/2008/layout/LinedList"/>
    <dgm:cxn modelId="{04BE3729-9844-46B2-9867-52E4E5FB5986}" type="presParOf" srcId="{0F3DB51D-3B2F-43A0-BA27-C40EA68F305F}" destId="{6FE6A920-E3A7-49EF-B96E-19DCDD76E2ED}" srcOrd="7" destOrd="0" presId="urn:microsoft.com/office/officeart/2008/layout/LinedList"/>
    <dgm:cxn modelId="{8D52B8FF-25C1-4B24-A8DB-D6B264E770D2}" type="presParOf" srcId="{6FE6A920-E3A7-49EF-B96E-19DCDD76E2ED}" destId="{600415D0-311C-4F46-A382-9B6618BBA76B}" srcOrd="0" destOrd="0" presId="urn:microsoft.com/office/officeart/2008/layout/LinedList"/>
    <dgm:cxn modelId="{77C67A48-4416-4D13-8E07-9CCEAE3C3B05}" type="presParOf" srcId="{6FE6A920-E3A7-49EF-B96E-19DCDD76E2ED}" destId="{F18B75BC-7C55-41FF-AF8C-BAA293077F4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A04951-7FD4-4DCC-850D-CD396130DBFE}" type="doc">
      <dgm:prSet loTypeId="urn:microsoft.com/office/officeart/2008/layout/LinedList" loCatId="list" qsTypeId="urn:microsoft.com/office/officeart/2005/8/quickstyle/simple1" qsCatId="simple" csTypeId="urn:microsoft.com/office/officeart/2005/8/colors/accent3_2" csCatId="accent3"/>
      <dgm:spPr/>
      <dgm:t>
        <a:bodyPr/>
        <a:lstStyle/>
        <a:p>
          <a:endParaRPr lang="en-US"/>
        </a:p>
      </dgm:t>
    </dgm:pt>
    <dgm:pt modelId="{46824E56-C631-47CA-AE36-B86DB0338AB3}">
      <dgm:prSet/>
      <dgm:spPr/>
      <dgm:t>
        <a:bodyPr/>
        <a:lstStyle/>
        <a:p>
          <a:r>
            <a:rPr lang="en-US"/>
            <a:t>Funded prescriber education grants through REMS requirements</a:t>
          </a:r>
        </a:p>
      </dgm:t>
    </dgm:pt>
    <dgm:pt modelId="{899B3842-76E4-4ABA-B0EB-80BD8DA19A00}" type="parTrans" cxnId="{FE5F6710-47EE-46DF-8347-8E9B646A5364}">
      <dgm:prSet/>
      <dgm:spPr/>
      <dgm:t>
        <a:bodyPr/>
        <a:lstStyle/>
        <a:p>
          <a:endParaRPr lang="en-US"/>
        </a:p>
      </dgm:t>
    </dgm:pt>
    <dgm:pt modelId="{1A5FF998-5297-43F6-803F-53801CD39F67}" type="sibTrans" cxnId="{FE5F6710-47EE-46DF-8347-8E9B646A5364}">
      <dgm:prSet/>
      <dgm:spPr/>
      <dgm:t>
        <a:bodyPr/>
        <a:lstStyle/>
        <a:p>
          <a:endParaRPr lang="en-US"/>
        </a:p>
      </dgm:t>
    </dgm:pt>
    <dgm:pt modelId="{DB18BCED-53B5-4D1B-BC0E-059F997BBED7}">
      <dgm:prSet/>
      <dgm:spPr/>
      <dgm:t>
        <a:bodyPr/>
        <a:lstStyle/>
        <a:p>
          <a:r>
            <a:rPr lang="en-US"/>
            <a:t>Supported development of abuse deterrent medication formulations</a:t>
          </a:r>
        </a:p>
      </dgm:t>
    </dgm:pt>
    <dgm:pt modelId="{DA4BE6B5-4DD5-4B78-8C4C-8DB28B2BAADC}" type="parTrans" cxnId="{04248D7D-2A24-4F3B-876A-BEE5ADD8ACC2}">
      <dgm:prSet/>
      <dgm:spPr/>
      <dgm:t>
        <a:bodyPr/>
        <a:lstStyle/>
        <a:p>
          <a:endParaRPr lang="en-US"/>
        </a:p>
      </dgm:t>
    </dgm:pt>
    <dgm:pt modelId="{67769393-D467-44F5-A8DF-0B31C2A76B2D}" type="sibTrans" cxnId="{04248D7D-2A24-4F3B-876A-BEE5ADD8ACC2}">
      <dgm:prSet/>
      <dgm:spPr/>
      <dgm:t>
        <a:bodyPr/>
        <a:lstStyle/>
        <a:p>
          <a:endParaRPr lang="en-US"/>
        </a:p>
      </dgm:t>
    </dgm:pt>
    <dgm:pt modelId="{3CBE92B9-CE1C-4D88-B61A-8CA90CD894F5}">
      <dgm:prSet/>
      <dgm:spPr/>
      <dgm:t>
        <a:bodyPr/>
        <a:lstStyle/>
        <a:p>
          <a:r>
            <a:rPr lang="en-US"/>
            <a:t>Gathered panels of experts to bring national standards into a common framework between stakeholder groups</a:t>
          </a:r>
        </a:p>
      </dgm:t>
    </dgm:pt>
    <dgm:pt modelId="{768D1995-AD5A-438F-BECA-B0BD506FF6D6}" type="parTrans" cxnId="{791C4B75-219A-4AEA-A0E2-6F57912F781A}">
      <dgm:prSet/>
      <dgm:spPr/>
      <dgm:t>
        <a:bodyPr/>
        <a:lstStyle/>
        <a:p>
          <a:endParaRPr lang="en-US"/>
        </a:p>
      </dgm:t>
    </dgm:pt>
    <dgm:pt modelId="{11C1BB6D-40F0-4EFE-B12B-FB23197445FC}" type="sibTrans" cxnId="{791C4B75-219A-4AEA-A0E2-6F57912F781A}">
      <dgm:prSet/>
      <dgm:spPr/>
      <dgm:t>
        <a:bodyPr/>
        <a:lstStyle/>
        <a:p>
          <a:endParaRPr lang="en-US"/>
        </a:p>
      </dgm:t>
    </dgm:pt>
    <dgm:pt modelId="{8D4B10F3-C504-4717-A731-A7C6551FBF46}">
      <dgm:prSet/>
      <dgm:spPr/>
      <dgm:t>
        <a:bodyPr/>
        <a:lstStyle/>
        <a:p>
          <a:r>
            <a:rPr lang="en-US"/>
            <a:t>Supported expansion of PDMP program</a:t>
          </a:r>
        </a:p>
      </dgm:t>
    </dgm:pt>
    <dgm:pt modelId="{4DF5E8F8-6483-4D1D-8D62-DFD547F0121D}" type="parTrans" cxnId="{9EE57519-F022-4054-AD1D-21F9D4AEFC54}">
      <dgm:prSet/>
      <dgm:spPr/>
      <dgm:t>
        <a:bodyPr/>
        <a:lstStyle/>
        <a:p>
          <a:endParaRPr lang="en-US"/>
        </a:p>
      </dgm:t>
    </dgm:pt>
    <dgm:pt modelId="{66ED6A2C-F9CB-478A-BD4D-1D3607B0EFF2}" type="sibTrans" cxnId="{9EE57519-F022-4054-AD1D-21F9D4AEFC54}">
      <dgm:prSet/>
      <dgm:spPr/>
      <dgm:t>
        <a:bodyPr/>
        <a:lstStyle/>
        <a:p>
          <a:endParaRPr lang="en-US"/>
        </a:p>
      </dgm:t>
    </dgm:pt>
    <dgm:pt modelId="{F681499C-59DE-44CD-A7B8-4C1FDD86C61B}">
      <dgm:prSet/>
      <dgm:spPr/>
      <dgm:t>
        <a:bodyPr/>
        <a:lstStyle/>
        <a:p>
          <a:r>
            <a:rPr lang="en-US"/>
            <a:t>Increased overall monitoring programs</a:t>
          </a:r>
        </a:p>
      </dgm:t>
    </dgm:pt>
    <dgm:pt modelId="{A07FC757-91B7-4905-8ACF-4D7D41E72370}" type="parTrans" cxnId="{2DA74FD0-D09C-4291-89D0-7BAE2BAABF27}">
      <dgm:prSet/>
      <dgm:spPr/>
      <dgm:t>
        <a:bodyPr/>
        <a:lstStyle/>
        <a:p>
          <a:endParaRPr lang="en-US"/>
        </a:p>
      </dgm:t>
    </dgm:pt>
    <dgm:pt modelId="{1043AF25-B3E1-4262-9920-1F9F19135BF6}" type="sibTrans" cxnId="{2DA74FD0-D09C-4291-89D0-7BAE2BAABF27}">
      <dgm:prSet/>
      <dgm:spPr/>
      <dgm:t>
        <a:bodyPr/>
        <a:lstStyle/>
        <a:p>
          <a:endParaRPr lang="en-US"/>
        </a:p>
      </dgm:t>
    </dgm:pt>
    <dgm:pt modelId="{C6780FC9-4F66-400A-A6AD-28AA9BA74D51}" type="pres">
      <dgm:prSet presAssocID="{20A04951-7FD4-4DCC-850D-CD396130DBFE}" presName="vert0" presStyleCnt="0">
        <dgm:presLayoutVars>
          <dgm:dir/>
          <dgm:animOne val="branch"/>
          <dgm:animLvl val="lvl"/>
        </dgm:presLayoutVars>
      </dgm:prSet>
      <dgm:spPr/>
    </dgm:pt>
    <dgm:pt modelId="{6F24CA4A-D937-401E-AFF1-B9BCCCF61E58}" type="pres">
      <dgm:prSet presAssocID="{46824E56-C631-47CA-AE36-B86DB0338AB3}" presName="thickLine" presStyleLbl="alignNode1" presStyleIdx="0" presStyleCnt="5"/>
      <dgm:spPr/>
    </dgm:pt>
    <dgm:pt modelId="{D49520E6-C432-4AC6-AABA-2DC67BDDC789}" type="pres">
      <dgm:prSet presAssocID="{46824E56-C631-47CA-AE36-B86DB0338AB3}" presName="horz1" presStyleCnt="0"/>
      <dgm:spPr/>
    </dgm:pt>
    <dgm:pt modelId="{2B6EC3B3-C5EE-4721-8022-B5B24EED2F9F}" type="pres">
      <dgm:prSet presAssocID="{46824E56-C631-47CA-AE36-B86DB0338AB3}" presName="tx1" presStyleLbl="revTx" presStyleIdx="0" presStyleCnt="5"/>
      <dgm:spPr/>
    </dgm:pt>
    <dgm:pt modelId="{B1561DFF-C10E-40F3-A0D5-5A79D2C54CD3}" type="pres">
      <dgm:prSet presAssocID="{46824E56-C631-47CA-AE36-B86DB0338AB3}" presName="vert1" presStyleCnt="0"/>
      <dgm:spPr/>
    </dgm:pt>
    <dgm:pt modelId="{AE5A35CA-A0AA-489A-A2A2-C765B6A1D2C6}" type="pres">
      <dgm:prSet presAssocID="{DB18BCED-53B5-4D1B-BC0E-059F997BBED7}" presName="thickLine" presStyleLbl="alignNode1" presStyleIdx="1" presStyleCnt="5"/>
      <dgm:spPr/>
    </dgm:pt>
    <dgm:pt modelId="{58609FF4-9C62-4F95-B996-81CD16E4ADCA}" type="pres">
      <dgm:prSet presAssocID="{DB18BCED-53B5-4D1B-BC0E-059F997BBED7}" presName="horz1" presStyleCnt="0"/>
      <dgm:spPr/>
    </dgm:pt>
    <dgm:pt modelId="{B4095653-1793-4969-A73C-D7D0C2075A3F}" type="pres">
      <dgm:prSet presAssocID="{DB18BCED-53B5-4D1B-BC0E-059F997BBED7}" presName="tx1" presStyleLbl="revTx" presStyleIdx="1" presStyleCnt="5"/>
      <dgm:spPr/>
    </dgm:pt>
    <dgm:pt modelId="{DF024120-8C81-468F-9CB6-A875CC454569}" type="pres">
      <dgm:prSet presAssocID="{DB18BCED-53B5-4D1B-BC0E-059F997BBED7}" presName="vert1" presStyleCnt="0"/>
      <dgm:spPr/>
    </dgm:pt>
    <dgm:pt modelId="{DAC64657-47A6-43A4-A722-CFDB29FEA177}" type="pres">
      <dgm:prSet presAssocID="{3CBE92B9-CE1C-4D88-B61A-8CA90CD894F5}" presName="thickLine" presStyleLbl="alignNode1" presStyleIdx="2" presStyleCnt="5"/>
      <dgm:spPr/>
    </dgm:pt>
    <dgm:pt modelId="{D2B7DE7C-25B0-4A3C-9C59-93836D9E7322}" type="pres">
      <dgm:prSet presAssocID="{3CBE92B9-CE1C-4D88-B61A-8CA90CD894F5}" presName="horz1" presStyleCnt="0"/>
      <dgm:spPr/>
    </dgm:pt>
    <dgm:pt modelId="{6E0EA530-E02A-4B81-B88D-959EF4D08DD4}" type="pres">
      <dgm:prSet presAssocID="{3CBE92B9-CE1C-4D88-B61A-8CA90CD894F5}" presName="tx1" presStyleLbl="revTx" presStyleIdx="2" presStyleCnt="5"/>
      <dgm:spPr/>
    </dgm:pt>
    <dgm:pt modelId="{429E8F17-5F4C-48CB-B729-D8D0B8E92CC6}" type="pres">
      <dgm:prSet presAssocID="{3CBE92B9-CE1C-4D88-B61A-8CA90CD894F5}" presName="vert1" presStyleCnt="0"/>
      <dgm:spPr/>
    </dgm:pt>
    <dgm:pt modelId="{C0B1EDA2-5400-430F-B09B-69D1D98BE4D3}" type="pres">
      <dgm:prSet presAssocID="{8D4B10F3-C504-4717-A731-A7C6551FBF46}" presName="thickLine" presStyleLbl="alignNode1" presStyleIdx="3" presStyleCnt="5"/>
      <dgm:spPr/>
    </dgm:pt>
    <dgm:pt modelId="{EE861A03-62E2-4A47-8130-6E8B06876525}" type="pres">
      <dgm:prSet presAssocID="{8D4B10F3-C504-4717-A731-A7C6551FBF46}" presName="horz1" presStyleCnt="0"/>
      <dgm:spPr/>
    </dgm:pt>
    <dgm:pt modelId="{F89A47AF-CA7F-497D-A37C-2704C211AC30}" type="pres">
      <dgm:prSet presAssocID="{8D4B10F3-C504-4717-A731-A7C6551FBF46}" presName="tx1" presStyleLbl="revTx" presStyleIdx="3" presStyleCnt="5"/>
      <dgm:spPr/>
    </dgm:pt>
    <dgm:pt modelId="{6EA360A7-D403-4093-B7B9-B66699BC6F1C}" type="pres">
      <dgm:prSet presAssocID="{8D4B10F3-C504-4717-A731-A7C6551FBF46}" presName="vert1" presStyleCnt="0"/>
      <dgm:spPr/>
    </dgm:pt>
    <dgm:pt modelId="{E0626B96-FF61-479D-8082-B3617E46E432}" type="pres">
      <dgm:prSet presAssocID="{F681499C-59DE-44CD-A7B8-4C1FDD86C61B}" presName="thickLine" presStyleLbl="alignNode1" presStyleIdx="4" presStyleCnt="5"/>
      <dgm:spPr/>
    </dgm:pt>
    <dgm:pt modelId="{776B9C0A-36F1-409A-8331-72790EBB4251}" type="pres">
      <dgm:prSet presAssocID="{F681499C-59DE-44CD-A7B8-4C1FDD86C61B}" presName="horz1" presStyleCnt="0"/>
      <dgm:spPr/>
    </dgm:pt>
    <dgm:pt modelId="{9D63402D-ACCD-4C1D-8111-D23082EB2AE3}" type="pres">
      <dgm:prSet presAssocID="{F681499C-59DE-44CD-A7B8-4C1FDD86C61B}" presName="tx1" presStyleLbl="revTx" presStyleIdx="4" presStyleCnt="5"/>
      <dgm:spPr/>
    </dgm:pt>
    <dgm:pt modelId="{88EF6E6B-7443-4635-AC8A-4612C37CDDA3}" type="pres">
      <dgm:prSet presAssocID="{F681499C-59DE-44CD-A7B8-4C1FDD86C61B}" presName="vert1" presStyleCnt="0"/>
      <dgm:spPr/>
    </dgm:pt>
  </dgm:ptLst>
  <dgm:cxnLst>
    <dgm:cxn modelId="{FE5F6710-47EE-46DF-8347-8E9B646A5364}" srcId="{20A04951-7FD4-4DCC-850D-CD396130DBFE}" destId="{46824E56-C631-47CA-AE36-B86DB0338AB3}" srcOrd="0" destOrd="0" parTransId="{899B3842-76E4-4ABA-B0EB-80BD8DA19A00}" sibTransId="{1A5FF998-5297-43F6-803F-53801CD39F67}"/>
    <dgm:cxn modelId="{1F188110-97FC-4A33-B8A0-4AFBCD050332}" type="presOf" srcId="{8D4B10F3-C504-4717-A731-A7C6551FBF46}" destId="{F89A47AF-CA7F-497D-A37C-2704C211AC30}" srcOrd="0" destOrd="0" presId="urn:microsoft.com/office/officeart/2008/layout/LinedList"/>
    <dgm:cxn modelId="{9EE57519-F022-4054-AD1D-21F9D4AEFC54}" srcId="{20A04951-7FD4-4DCC-850D-CD396130DBFE}" destId="{8D4B10F3-C504-4717-A731-A7C6551FBF46}" srcOrd="3" destOrd="0" parTransId="{4DF5E8F8-6483-4D1D-8D62-DFD547F0121D}" sibTransId="{66ED6A2C-F9CB-478A-BD4D-1D3607B0EFF2}"/>
    <dgm:cxn modelId="{2A255D2C-A07F-482F-9646-E860B9633847}" type="presOf" srcId="{46824E56-C631-47CA-AE36-B86DB0338AB3}" destId="{2B6EC3B3-C5EE-4721-8022-B5B24EED2F9F}" srcOrd="0" destOrd="0" presId="urn:microsoft.com/office/officeart/2008/layout/LinedList"/>
    <dgm:cxn modelId="{791C4B75-219A-4AEA-A0E2-6F57912F781A}" srcId="{20A04951-7FD4-4DCC-850D-CD396130DBFE}" destId="{3CBE92B9-CE1C-4D88-B61A-8CA90CD894F5}" srcOrd="2" destOrd="0" parTransId="{768D1995-AD5A-438F-BECA-B0BD506FF6D6}" sibTransId="{11C1BB6D-40F0-4EFE-B12B-FB23197445FC}"/>
    <dgm:cxn modelId="{04248D7D-2A24-4F3B-876A-BEE5ADD8ACC2}" srcId="{20A04951-7FD4-4DCC-850D-CD396130DBFE}" destId="{DB18BCED-53B5-4D1B-BC0E-059F997BBED7}" srcOrd="1" destOrd="0" parTransId="{DA4BE6B5-4DD5-4B78-8C4C-8DB28B2BAADC}" sibTransId="{67769393-D467-44F5-A8DF-0B31C2A76B2D}"/>
    <dgm:cxn modelId="{DBEE6089-A60C-473C-BC69-DA19EF6CB26B}" type="presOf" srcId="{3CBE92B9-CE1C-4D88-B61A-8CA90CD894F5}" destId="{6E0EA530-E02A-4B81-B88D-959EF4D08DD4}" srcOrd="0" destOrd="0" presId="urn:microsoft.com/office/officeart/2008/layout/LinedList"/>
    <dgm:cxn modelId="{3F5A9594-4E8A-4BD3-8140-A616D6D2B517}" type="presOf" srcId="{20A04951-7FD4-4DCC-850D-CD396130DBFE}" destId="{C6780FC9-4F66-400A-A6AD-28AA9BA74D51}" srcOrd="0" destOrd="0" presId="urn:microsoft.com/office/officeart/2008/layout/LinedList"/>
    <dgm:cxn modelId="{FC661F99-97AB-4363-AA58-2AFECD67E6B5}" type="presOf" srcId="{DB18BCED-53B5-4D1B-BC0E-059F997BBED7}" destId="{B4095653-1793-4969-A73C-D7D0C2075A3F}" srcOrd="0" destOrd="0" presId="urn:microsoft.com/office/officeart/2008/layout/LinedList"/>
    <dgm:cxn modelId="{2DA74FD0-D09C-4291-89D0-7BAE2BAABF27}" srcId="{20A04951-7FD4-4DCC-850D-CD396130DBFE}" destId="{F681499C-59DE-44CD-A7B8-4C1FDD86C61B}" srcOrd="4" destOrd="0" parTransId="{A07FC757-91B7-4905-8ACF-4D7D41E72370}" sibTransId="{1043AF25-B3E1-4262-9920-1F9F19135BF6}"/>
    <dgm:cxn modelId="{3EAE27EB-987A-45F0-AC0F-7380FBB522C8}" type="presOf" srcId="{F681499C-59DE-44CD-A7B8-4C1FDD86C61B}" destId="{9D63402D-ACCD-4C1D-8111-D23082EB2AE3}" srcOrd="0" destOrd="0" presId="urn:microsoft.com/office/officeart/2008/layout/LinedList"/>
    <dgm:cxn modelId="{9655FE54-9187-41EA-A90A-83BF919D4E90}" type="presParOf" srcId="{C6780FC9-4F66-400A-A6AD-28AA9BA74D51}" destId="{6F24CA4A-D937-401E-AFF1-B9BCCCF61E58}" srcOrd="0" destOrd="0" presId="urn:microsoft.com/office/officeart/2008/layout/LinedList"/>
    <dgm:cxn modelId="{ED2C19DE-F89D-48F0-9D4D-4C5DC2190471}" type="presParOf" srcId="{C6780FC9-4F66-400A-A6AD-28AA9BA74D51}" destId="{D49520E6-C432-4AC6-AABA-2DC67BDDC789}" srcOrd="1" destOrd="0" presId="urn:microsoft.com/office/officeart/2008/layout/LinedList"/>
    <dgm:cxn modelId="{311BBD1E-1D98-4CE5-851F-6812B4D18D4E}" type="presParOf" srcId="{D49520E6-C432-4AC6-AABA-2DC67BDDC789}" destId="{2B6EC3B3-C5EE-4721-8022-B5B24EED2F9F}" srcOrd="0" destOrd="0" presId="urn:microsoft.com/office/officeart/2008/layout/LinedList"/>
    <dgm:cxn modelId="{10D16B91-2509-4B88-99E7-B8597CC5F6B3}" type="presParOf" srcId="{D49520E6-C432-4AC6-AABA-2DC67BDDC789}" destId="{B1561DFF-C10E-40F3-A0D5-5A79D2C54CD3}" srcOrd="1" destOrd="0" presId="urn:microsoft.com/office/officeart/2008/layout/LinedList"/>
    <dgm:cxn modelId="{20982C6F-DECA-41EF-87B0-88673902B25E}" type="presParOf" srcId="{C6780FC9-4F66-400A-A6AD-28AA9BA74D51}" destId="{AE5A35CA-A0AA-489A-A2A2-C765B6A1D2C6}" srcOrd="2" destOrd="0" presId="urn:microsoft.com/office/officeart/2008/layout/LinedList"/>
    <dgm:cxn modelId="{9B912ADE-D9FF-48E1-8A8C-2953AD296B4D}" type="presParOf" srcId="{C6780FC9-4F66-400A-A6AD-28AA9BA74D51}" destId="{58609FF4-9C62-4F95-B996-81CD16E4ADCA}" srcOrd="3" destOrd="0" presId="urn:microsoft.com/office/officeart/2008/layout/LinedList"/>
    <dgm:cxn modelId="{1B8D10AF-6A70-430B-BD84-B0E862118686}" type="presParOf" srcId="{58609FF4-9C62-4F95-B996-81CD16E4ADCA}" destId="{B4095653-1793-4969-A73C-D7D0C2075A3F}" srcOrd="0" destOrd="0" presId="urn:microsoft.com/office/officeart/2008/layout/LinedList"/>
    <dgm:cxn modelId="{D7A2525E-8319-43F9-84F1-2CF6CB5694B9}" type="presParOf" srcId="{58609FF4-9C62-4F95-B996-81CD16E4ADCA}" destId="{DF024120-8C81-468F-9CB6-A875CC454569}" srcOrd="1" destOrd="0" presId="urn:microsoft.com/office/officeart/2008/layout/LinedList"/>
    <dgm:cxn modelId="{4A09DB66-6C43-4B75-A999-6030F98D8C7B}" type="presParOf" srcId="{C6780FC9-4F66-400A-A6AD-28AA9BA74D51}" destId="{DAC64657-47A6-43A4-A722-CFDB29FEA177}" srcOrd="4" destOrd="0" presId="urn:microsoft.com/office/officeart/2008/layout/LinedList"/>
    <dgm:cxn modelId="{6E4E8C20-BC56-4E6E-9071-02E2E95AF6AA}" type="presParOf" srcId="{C6780FC9-4F66-400A-A6AD-28AA9BA74D51}" destId="{D2B7DE7C-25B0-4A3C-9C59-93836D9E7322}" srcOrd="5" destOrd="0" presId="urn:microsoft.com/office/officeart/2008/layout/LinedList"/>
    <dgm:cxn modelId="{4C9862A2-67B9-486B-937E-0085C2069DBE}" type="presParOf" srcId="{D2B7DE7C-25B0-4A3C-9C59-93836D9E7322}" destId="{6E0EA530-E02A-4B81-B88D-959EF4D08DD4}" srcOrd="0" destOrd="0" presId="urn:microsoft.com/office/officeart/2008/layout/LinedList"/>
    <dgm:cxn modelId="{7231875B-8422-4EF2-90D3-471B45FAFC71}" type="presParOf" srcId="{D2B7DE7C-25B0-4A3C-9C59-93836D9E7322}" destId="{429E8F17-5F4C-48CB-B729-D8D0B8E92CC6}" srcOrd="1" destOrd="0" presId="urn:microsoft.com/office/officeart/2008/layout/LinedList"/>
    <dgm:cxn modelId="{BFE78098-7FED-4F19-8B78-F4121978B83D}" type="presParOf" srcId="{C6780FC9-4F66-400A-A6AD-28AA9BA74D51}" destId="{C0B1EDA2-5400-430F-B09B-69D1D98BE4D3}" srcOrd="6" destOrd="0" presId="urn:microsoft.com/office/officeart/2008/layout/LinedList"/>
    <dgm:cxn modelId="{E1AF4199-08A4-4226-B893-AE4155C802B3}" type="presParOf" srcId="{C6780FC9-4F66-400A-A6AD-28AA9BA74D51}" destId="{EE861A03-62E2-4A47-8130-6E8B06876525}" srcOrd="7" destOrd="0" presId="urn:microsoft.com/office/officeart/2008/layout/LinedList"/>
    <dgm:cxn modelId="{920CB438-E189-4596-B2A3-7295B2511BDC}" type="presParOf" srcId="{EE861A03-62E2-4A47-8130-6E8B06876525}" destId="{F89A47AF-CA7F-497D-A37C-2704C211AC30}" srcOrd="0" destOrd="0" presId="urn:microsoft.com/office/officeart/2008/layout/LinedList"/>
    <dgm:cxn modelId="{7FF8B68F-515A-4FAB-8B53-0E91D2FC0AA3}" type="presParOf" srcId="{EE861A03-62E2-4A47-8130-6E8B06876525}" destId="{6EA360A7-D403-4093-B7B9-B66699BC6F1C}" srcOrd="1" destOrd="0" presId="urn:microsoft.com/office/officeart/2008/layout/LinedList"/>
    <dgm:cxn modelId="{5CF95FB1-CBB1-4A74-A41E-F59E9B7E2049}" type="presParOf" srcId="{C6780FC9-4F66-400A-A6AD-28AA9BA74D51}" destId="{E0626B96-FF61-479D-8082-B3617E46E432}" srcOrd="8" destOrd="0" presId="urn:microsoft.com/office/officeart/2008/layout/LinedList"/>
    <dgm:cxn modelId="{40E00190-D0DB-4B9F-87CD-68D854BD5312}" type="presParOf" srcId="{C6780FC9-4F66-400A-A6AD-28AA9BA74D51}" destId="{776B9C0A-36F1-409A-8331-72790EBB4251}" srcOrd="9" destOrd="0" presId="urn:microsoft.com/office/officeart/2008/layout/LinedList"/>
    <dgm:cxn modelId="{61D7E5D2-5E86-49D5-AE3F-D0CB1914E4BA}" type="presParOf" srcId="{776B9C0A-36F1-409A-8331-72790EBB4251}" destId="{9D63402D-ACCD-4C1D-8111-D23082EB2AE3}" srcOrd="0" destOrd="0" presId="urn:microsoft.com/office/officeart/2008/layout/LinedList"/>
    <dgm:cxn modelId="{009E204D-143F-472D-B458-1861257AA9A5}" type="presParOf" srcId="{776B9C0A-36F1-409A-8331-72790EBB4251}" destId="{88EF6E6B-7443-4635-AC8A-4612C37CDDA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2AC7096-6FD9-4DF1-92C0-473AACE5C88B}" type="doc">
      <dgm:prSet loTypeId="urn:microsoft.com/office/officeart/2005/8/layout/list1" loCatId="list" qsTypeId="urn:microsoft.com/office/officeart/2005/8/quickstyle/simple4" qsCatId="simple" csTypeId="urn:microsoft.com/office/officeart/2005/8/colors/accent4_2" csCatId="accent4" phldr="1"/>
      <dgm:spPr/>
      <dgm:t>
        <a:bodyPr/>
        <a:lstStyle/>
        <a:p>
          <a:endParaRPr lang="en-US"/>
        </a:p>
      </dgm:t>
    </dgm:pt>
    <dgm:pt modelId="{66F6B682-95BB-4665-9065-2C4BB53839CB}">
      <dgm:prSet/>
      <dgm:spPr/>
      <dgm:t>
        <a:bodyPr/>
        <a:lstStyle/>
        <a:p>
          <a:r>
            <a:rPr lang="en-US" dirty="0"/>
            <a:t>Focus is on Safe Opioid Prescribing</a:t>
          </a:r>
        </a:p>
      </dgm:t>
    </dgm:pt>
    <dgm:pt modelId="{84C30B5A-E274-4A2C-B939-FFDDD860AEAC}" type="parTrans" cxnId="{1EE0A948-2C3B-46C5-994C-4AF5C461A33E}">
      <dgm:prSet/>
      <dgm:spPr/>
      <dgm:t>
        <a:bodyPr/>
        <a:lstStyle/>
        <a:p>
          <a:endParaRPr lang="en-US"/>
        </a:p>
      </dgm:t>
    </dgm:pt>
    <dgm:pt modelId="{657DD570-2B24-4864-89D8-EE1899AE9193}" type="sibTrans" cxnId="{1EE0A948-2C3B-46C5-994C-4AF5C461A33E}">
      <dgm:prSet/>
      <dgm:spPr/>
      <dgm:t>
        <a:bodyPr/>
        <a:lstStyle/>
        <a:p>
          <a:endParaRPr lang="en-US"/>
        </a:p>
      </dgm:t>
    </dgm:pt>
    <dgm:pt modelId="{32C02B08-71E3-4511-A71F-92513B670258}">
      <dgm:prSet/>
      <dgm:spPr/>
      <dgm:t>
        <a:bodyPr/>
        <a:lstStyle/>
        <a:p>
          <a:r>
            <a:rPr lang="en-US" dirty="0"/>
            <a:t>4 Phases of safe prescribing are outlined</a:t>
          </a:r>
        </a:p>
      </dgm:t>
    </dgm:pt>
    <dgm:pt modelId="{7D4C736A-ACAC-4C1E-A54B-620DEE82D093}" type="parTrans" cxnId="{8AFC4AA0-1D74-49A4-B581-D571F7720A4D}">
      <dgm:prSet/>
      <dgm:spPr/>
      <dgm:t>
        <a:bodyPr/>
        <a:lstStyle/>
        <a:p>
          <a:endParaRPr lang="en-US"/>
        </a:p>
      </dgm:t>
    </dgm:pt>
    <dgm:pt modelId="{F6725F22-4704-4AD4-ABC3-341EA4A0B138}" type="sibTrans" cxnId="{8AFC4AA0-1D74-49A4-B581-D571F7720A4D}">
      <dgm:prSet/>
      <dgm:spPr/>
      <dgm:t>
        <a:bodyPr/>
        <a:lstStyle/>
        <a:p>
          <a:endParaRPr lang="en-US"/>
        </a:p>
      </dgm:t>
    </dgm:pt>
    <dgm:pt modelId="{CD53957B-6360-4BE7-BB27-B33B5E372787}">
      <dgm:prSet/>
      <dgm:spPr/>
      <dgm:t>
        <a:bodyPr/>
        <a:lstStyle/>
        <a:p>
          <a:pPr>
            <a:buFont typeface="+mj-lt"/>
            <a:buAutoNum type="arabicPeriod"/>
          </a:pPr>
          <a:r>
            <a:rPr lang="en-US" dirty="0"/>
            <a:t>Assessment of pain, risk and opioid need</a:t>
          </a:r>
        </a:p>
      </dgm:t>
    </dgm:pt>
    <dgm:pt modelId="{58B123DB-FE93-46BD-97EF-D67BA87BD3D2}" type="parTrans" cxnId="{D4DE2701-5B4E-4547-85C0-797B51BEE1B2}">
      <dgm:prSet/>
      <dgm:spPr/>
      <dgm:t>
        <a:bodyPr/>
        <a:lstStyle/>
        <a:p>
          <a:endParaRPr lang="en-US"/>
        </a:p>
      </dgm:t>
    </dgm:pt>
    <dgm:pt modelId="{39D5A360-923B-4511-A6C7-EC4AD67C6346}" type="sibTrans" cxnId="{D4DE2701-5B4E-4547-85C0-797B51BEE1B2}">
      <dgm:prSet/>
      <dgm:spPr/>
      <dgm:t>
        <a:bodyPr/>
        <a:lstStyle/>
        <a:p>
          <a:endParaRPr lang="en-US"/>
        </a:p>
      </dgm:t>
    </dgm:pt>
    <dgm:pt modelId="{4664BEB4-73F4-4648-8E64-D95B164B5DC6}">
      <dgm:prSet/>
      <dgm:spPr/>
      <dgm:t>
        <a:bodyPr/>
        <a:lstStyle/>
        <a:p>
          <a:pPr>
            <a:buFont typeface="+mj-lt"/>
            <a:buAutoNum type="arabicPeriod"/>
          </a:pPr>
          <a:r>
            <a:rPr lang="en-US" dirty="0"/>
            <a:t>Trial of an Opioid</a:t>
          </a:r>
        </a:p>
      </dgm:t>
    </dgm:pt>
    <dgm:pt modelId="{320DD552-CFCB-4B2C-9245-239FC16E863B}" type="parTrans" cxnId="{38B99933-5018-4E9B-B7D7-A039E8B01FED}">
      <dgm:prSet/>
      <dgm:spPr/>
      <dgm:t>
        <a:bodyPr/>
        <a:lstStyle/>
        <a:p>
          <a:endParaRPr lang="en-US"/>
        </a:p>
      </dgm:t>
    </dgm:pt>
    <dgm:pt modelId="{AB51036B-44BC-491E-99C7-FD50FAA7E30D}" type="sibTrans" cxnId="{38B99933-5018-4E9B-B7D7-A039E8B01FED}">
      <dgm:prSet/>
      <dgm:spPr/>
      <dgm:t>
        <a:bodyPr/>
        <a:lstStyle/>
        <a:p>
          <a:endParaRPr lang="en-US"/>
        </a:p>
      </dgm:t>
    </dgm:pt>
    <dgm:pt modelId="{E384FA2D-70F1-4DAC-B376-C37A38290B03}">
      <dgm:prSet/>
      <dgm:spPr/>
      <dgm:t>
        <a:bodyPr/>
        <a:lstStyle/>
        <a:p>
          <a:pPr>
            <a:buFont typeface="+mj-lt"/>
            <a:buAutoNum type="arabicPeriod"/>
          </a:pPr>
          <a:r>
            <a:rPr lang="en-US" dirty="0"/>
            <a:t>Maintenance of Opioid Therapy</a:t>
          </a:r>
        </a:p>
      </dgm:t>
    </dgm:pt>
    <dgm:pt modelId="{328BFAF0-0AFE-4128-A2B4-BB32AFC2B4AB}" type="parTrans" cxnId="{7572C4D0-CC6D-4AD7-8BC3-92E65E347662}">
      <dgm:prSet/>
      <dgm:spPr/>
      <dgm:t>
        <a:bodyPr/>
        <a:lstStyle/>
        <a:p>
          <a:endParaRPr lang="en-US"/>
        </a:p>
      </dgm:t>
    </dgm:pt>
    <dgm:pt modelId="{5D896CBD-8E11-4A23-9EA5-1B5DBEAC4B39}" type="sibTrans" cxnId="{7572C4D0-CC6D-4AD7-8BC3-92E65E347662}">
      <dgm:prSet/>
      <dgm:spPr/>
      <dgm:t>
        <a:bodyPr/>
        <a:lstStyle/>
        <a:p>
          <a:endParaRPr lang="en-US"/>
        </a:p>
      </dgm:t>
    </dgm:pt>
    <dgm:pt modelId="{F540C8F0-5DFE-4705-93E4-9F0209096C23}">
      <dgm:prSet/>
      <dgm:spPr/>
      <dgm:t>
        <a:bodyPr/>
        <a:lstStyle/>
        <a:p>
          <a:pPr>
            <a:buFont typeface="+mj-lt"/>
            <a:buAutoNum type="arabicPeriod"/>
          </a:pPr>
          <a:r>
            <a:rPr lang="en-US" dirty="0"/>
            <a:t>Termination of opioid treatment</a:t>
          </a:r>
        </a:p>
      </dgm:t>
    </dgm:pt>
    <dgm:pt modelId="{517734DD-CD9A-4A1B-B49D-E8A902CA4984}" type="parTrans" cxnId="{DAD6D7D1-8BD1-46FC-B406-19C2041C4945}">
      <dgm:prSet/>
      <dgm:spPr/>
      <dgm:t>
        <a:bodyPr/>
        <a:lstStyle/>
        <a:p>
          <a:endParaRPr lang="en-US"/>
        </a:p>
      </dgm:t>
    </dgm:pt>
    <dgm:pt modelId="{D142AA4E-5CD9-47D2-8C98-4207F9649455}" type="sibTrans" cxnId="{DAD6D7D1-8BD1-46FC-B406-19C2041C4945}">
      <dgm:prSet/>
      <dgm:spPr/>
      <dgm:t>
        <a:bodyPr/>
        <a:lstStyle/>
        <a:p>
          <a:endParaRPr lang="en-US"/>
        </a:p>
      </dgm:t>
    </dgm:pt>
    <dgm:pt modelId="{C44417A0-E9BB-4653-ABD8-2DA7164DB69A}" type="pres">
      <dgm:prSet presAssocID="{F2AC7096-6FD9-4DF1-92C0-473AACE5C88B}" presName="linear" presStyleCnt="0">
        <dgm:presLayoutVars>
          <dgm:dir/>
          <dgm:animLvl val="lvl"/>
          <dgm:resizeHandles val="exact"/>
        </dgm:presLayoutVars>
      </dgm:prSet>
      <dgm:spPr/>
    </dgm:pt>
    <dgm:pt modelId="{B1A30F50-93AC-416A-838C-863848885ADE}" type="pres">
      <dgm:prSet presAssocID="{66F6B682-95BB-4665-9065-2C4BB53839CB}" presName="parentLin" presStyleCnt="0"/>
      <dgm:spPr/>
    </dgm:pt>
    <dgm:pt modelId="{B9F54391-B868-4AE4-922B-4774ABEEC070}" type="pres">
      <dgm:prSet presAssocID="{66F6B682-95BB-4665-9065-2C4BB53839CB}" presName="parentLeftMargin" presStyleLbl="node1" presStyleIdx="0" presStyleCnt="2"/>
      <dgm:spPr/>
    </dgm:pt>
    <dgm:pt modelId="{3951B1A4-4B90-4885-8C69-CD684C3027C2}" type="pres">
      <dgm:prSet presAssocID="{66F6B682-95BB-4665-9065-2C4BB53839CB}" presName="parentText" presStyleLbl="node1" presStyleIdx="0" presStyleCnt="2" custScaleX="124291" custScaleY="215494">
        <dgm:presLayoutVars>
          <dgm:chMax val="0"/>
          <dgm:bulletEnabled val="1"/>
        </dgm:presLayoutVars>
      </dgm:prSet>
      <dgm:spPr/>
    </dgm:pt>
    <dgm:pt modelId="{CA1A4725-CAB1-42F3-A016-B7B1A6634C76}" type="pres">
      <dgm:prSet presAssocID="{66F6B682-95BB-4665-9065-2C4BB53839CB}" presName="negativeSpace" presStyleCnt="0"/>
      <dgm:spPr/>
    </dgm:pt>
    <dgm:pt modelId="{8C66CA2D-1DF0-4A0D-A539-9BCA4CC4001B}" type="pres">
      <dgm:prSet presAssocID="{66F6B682-95BB-4665-9065-2C4BB53839CB}" presName="childText" presStyleLbl="conFgAcc1" presStyleIdx="0" presStyleCnt="2">
        <dgm:presLayoutVars>
          <dgm:bulletEnabled val="1"/>
        </dgm:presLayoutVars>
      </dgm:prSet>
      <dgm:spPr/>
    </dgm:pt>
    <dgm:pt modelId="{26D894DA-DC56-4F4B-B061-BF862D60E041}" type="pres">
      <dgm:prSet presAssocID="{657DD570-2B24-4864-89D8-EE1899AE9193}" presName="spaceBetweenRectangles" presStyleCnt="0"/>
      <dgm:spPr/>
    </dgm:pt>
    <dgm:pt modelId="{D0272EDA-C30A-4D91-AE39-3F01C534F19C}" type="pres">
      <dgm:prSet presAssocID="{32C02B08-71E3-4511-A71F-92513B670258}" presName="parentLin" presStyleCnt="0"/>
      <dgm:spPr/>
    </dgm:pt>
    <dgm:pt modelId="{8968CD86-A7FE-41FE-80EC-2D4CD567DD47}" type="pres">
      <dgm:prSet presAssocID="{32C02B08-71E3-4511-A71F-92513B670258}" presName="parentLeftMargin" presStyleLbl="node1" presStyleIdx="0" presStyleCnt="2"/>
      <dgm:spPr/>
    </dgm:pt>
    <dgm:pt modelId="{5ABA93AC-6DA2-411B-81BE-A74CFC8A418D}" type="pres">
      <dgm:prSet presAssocID="{32C02B08-71E3-4511-A71F-92513B670258}" presName="parentText" presStyleLbl="node1" presStyleIdx="1" presStyleCnt="2" custScaleX="105038" custScaleY="156955">
        <dgm:presLayoutVars>
          <dgm:chMax val="0"/>
          <dgm:bulletEnabled val="1"/>
        </dgm:presLayoutVars>
      </dgm:prSet>
      <dgm:spPr/>
    </dgm:pt>
    <dgm:pt modelId="{10BEF6A1-1635-45D6-9842-BD7594E22830}" type="pres">
      <dgm:prSet presAssocID="{32C02B08-71E3-4511-A71F-92513B670258}" presName="negativeSpace" presStyleCnt="0"/>
      <dgm:spPr/>
    </dgm:pt>
    <dgm:pt modelId="{8A68D729-80CC-40B9-A246-6AC321C46D15}" type="pres">
      <dgm:prSet presAssocID="{32C02B08-71E3-4511-A71F-92513B670258}" presName="childText" presStyleLbl="conFgAcc1" presStyleIdx="1" presStyleCnt="2">
        <dgm:presLayoutVars>
          <dgm:bulletEnabled val="1"/>
        </dgm:presLayoutVars>
      </dgm:prSet>
      <dgm:spPr/>
    </dgm:pt>
  </dgm:ptLst>
  <dgm:cxnLst>
    <dgm:cxn modelId="{D4DE2701-5B4E-4547-85C0-797B51BEE1B2}" srcId="{32C02B08-71E3-4511-A71F-92513B670258}" destId="{CD53957B-6360-4BE7-BB27-B33B5E372787}" srcOrd="0" destOrd="0" parTransId="{58B123DB-FE93-46BD-97EF-D67BA87BD3D2}" sibTransId="{39D5A360-923B-4511-A6C7-EC4AD67C6346}"/>
    <dgm:cxn modelId="{2A214C08-13B3-40B6-821F-CE8E47CD0666}" type="presOf" srcId="{32C02B08-71E3-4511-A71F-92513B670258}" destId="{5ABA93AC-6DA2-411B-81BE-A74CFC8A418D}" srcOrd="1" destOrd="0" presId="urn:microsoft.com/office/officeart/2005/8/layout/list1"/>
    <dgm:cxn modelId="{AE65900A-D410-4182-941E-8F78AA546E26}" type="presOf" srcId="{66F6B682-95BB-4665-9065-2C4BB53839CB}" destId="{B9F54391-B868-4AE4-922B-4774ABEEC070}" srcOrd="0" destOrd="0" presId="urn:microsoft.com/office/officeart/2005/8/layout/list1"/>
    <dgm:cxn modelId="{C367540C-A8F2-4919-AA36-2C5A27193F8A}" type="presOf" srcId="{E384FA2D-70F1-4DAC-B376-C37A38290B03}" destId="{8A68D729-80CC-40B9-A246-6AC321C46D15}" srcOrd="0" destOrd="2" presId="urn:microsoft.com/office/officeart/2005/8/layout/list1"/>
    <dgm:cxn modelId="{1DB43918-9E42-4F97-B30A-3DF276AC7740}" type="presOf" srcId="{4664BEB4-73F4-4648-8E64-D95B164B5DC6}" destId="{8A68D729-80CC-40B9-A246-6AC321C46D15}" srcOrd="0" destOrd="1" presId="urn:microsoft.com/office/officeart/2005/8/layout/list1"/>
    <dgm:cxn modelId="{1D188624-3253-4D49-8650-70D14E4BFA05}" type="presOf" srcId="{CD53957B-6360-4BE7-BB27-B33B5E372787}" destId="{8A68D729-80CC-40B9-A246-6AC321C46D15}" srcOrd="0" destOrd="0" presId="urn:microsoft.com/office/officeart/2005/8/layout/list1"/>
    <dgm:cxn modelId="{38B99933-5018-4E9B-B7D7-A039E8B01FED}" srcId="{32C02B08-71E3-4511-A71F-92513B670258}" destId="{4664BEB4-73F4-4648-8E64-D95B164B5DC6}" srcOrd="1" destOrd="0" parTransId="{320DD552-CFCB-4B2C-9245-239FC16E863B}" sibTransId="{AB51036B-44BC-491E-99C7-FD50FAA7E30D}"/>
    <dgm:cxn modelId="{1EE0A948-2C3B-46C5-994C-4AF5C461A33E}" srcId="{F2AC7096-6FD9-4DF1-92C0-473AACE5C88B}" destId="{66F6B682-95BB-4665-9065-2C4BB53839CB}" srcOrd="0" destOrd="0" parTransId="{84C30B5A-E274-4A2C-B939-FFDDD860AEAC}" sibTransId="{657DD570-2B24-4864-89D8-EE1899AE9193}"/>
    <dgm:cxn modelId="{B4D1F797-C71B-4EF2-827C-86FC5FC8B797}" type="presOf" srcId="{F540C8F0-5DFE-4705-93E4-9F0209096C23}" destId="{8A68D729-80CC-40B9-A246-6AC321C46D15}" srcOrd="0" destOrd="3" presId="urn:microsoft.com/office/officeart/2005/8/layout/list1"/>
    <dgm:cxn modelId="{8AFC4AA0-1D74-49A4-B581-D571F7720A4D}" srcId="{F2AC7096-6FD9-4DF1-92C0-473AACE5C88B}" destId="{32C02B08-71E3-4511-A71F-92513B670258}" srcOrd="1" destOrd="0" parTransId="{7D4C736A-ACAC-4C1E-A54B-620DEE82D093}" sibTransId="{F6725F22-4704-4AD4-ABC3-341EA4A0B138}"/>
    <dgm:cxn modelId="{7572C4D0-CC6D-4AD7-8BC3-92E65E347662}" srcId="{32C02B08-71E3-4511-A71F-92513B670258}" destId="{E384FA2D-70F1-4DAC-B376-C37A38290B03}" srcOrd="2" destOrd="0" parTransId="{328BFAF0-0AFE-4128-A2B4-BB32AFC2B4AB}" sibTransId="{5D896CBD-8E11-4A23-9EA5-1B5DBEAC4B39}"/>
    <dgm:cxn modelId="{DAD6D7D1-8BD1-46FC-B406-19C2041C4945}" srcId="{32C02B08-71E3-4511-A71F-92513B670258}" destId="{F540C8F0-5DFE-4705-93E4-9F0209096C23}" srcOrd="3" destOrd="0" parTransId="{517734DD-CD9A-4A1B-B49D-E8A902CA4984}" sibTransId="{D142AA4E-5CD9-47D2-8C98-4207F9649455}"/>
    <dgm:cxn modelId="{3A4618DE-976B-49BB-A666-6941A3A12953}" type="presOf" srcId="{32C02B08-71E3-4511-A71F-92513B670258}" destId="{8968CD86-A7FE-41FE-80EC-2D4CD567DD47}" srcOrd="0" destOrd="0" presId="urn:microsoft.com/office/officeart/2005/8/layout/list1"/>
    <dgm:cxn modelId="{A77881E4-A26D-496F-9ED8-82338E1E1F85}" type="presOf" srcId="{F2AC7096-6FD9-4DF1-92C0-473AACE5C88B}" destId="{C44417A0-E9BB-4653-ABD8-2DA7164DB69A}" srcOrd="0" destOrd="0" presId="urn:microsoft.com/office/officeart/2005/8/layout/list1"/>
    <dgm:cxn modelId="{4C4927EF-E4E8-47EC-9FB4-026D6EF6BE1A}" type="presOf" srcId="{66F6B682-95BB-4665-9065-2C4BB53839CB}" destId="{3951B1A4-4B90-4885-8C69-CD684C3027C2}" srcOrd="1" destOrd="0" presId="urn:microsoft.com/office/officeart/2005/8/layout/list1"/>
    <dgm:cxn modelId="{4B1BA84C-4410-40E8-A895-6C87EE8E5573}" type="presParOf" srcId="{C44417A0-E9BB-4653-ABD8-2DA7164DB69A}" destId="{B1A30F50-93AC-416A-838C-863848885ADE}" srcOrd="0" destOrd="0" presId="urn:microsoft.com/office/officeart/2005/8/layout/list1"/>
    <dgm:cxn modelId="{E405E0C1-1B90-4913-8ED7-2630D605F8ED}" type="presParOf" srcId="{B1A30F50-93AC-416A-838C-863848885ADE}" destId="{B9F54391-B868-4AE4-922B-4774ABEEC070}" srcOrd="0" destOrd="0" presId="urn:microsoft.com/office/officeart/2005/8/layout/list1"/>
    <dgm:cxn modelId="{325AEF7D-02EF-47A5-8728-B61B7AC50C6F}" type="presParOf" srcId="{B1A30F50-93AC-416A-838C-863848885ADE}" destId="{3951B1A4-4B90-4885-8C69-CD684C3027C2}" srcOrd="1" destOrd="0" presId="urn:microsoft.com/office/officeart/2005/8/layout/list1"/>
    <dgm:cxn modelId="{73FF3CDC-2CFD-42B5-B57C-C2B4D7398459}" type="presParOf" srcId="{C44417A0-E9BB-4653-ABD8-2DA7164DB69A}" destId="{CA1A4725-CAB1-42F3-A016-B7B1A6634C76}" srcOrd="1" destOrd="0" presId="urn:microsoft.com/office/officeart/2005/8/layout/list1"/>
    <dgm:cxn modelId="{0478E058-D824-4B0E-B671-B91196AAC7B0}" type="presParOf" srcId="{C44417A0-E9BB-4653-ABD8-2DA7164DB69A}" destId="{8C66CA2D-1DF0-4A0D-A539-9BCA4CC4001B}" srcOrd="2" destOrd="0" presId="urn:microsoft.com/office/officeart/2005/8/layout/list1"/>
    <dgm:cxn modelId="{4A2C8230-3E56-4650-88C0-F96B2F262864}" type="presParOf" srcId="{C44417A0-E9BB-4653-ABD8-2DA7164DB69A}" destId="{26D894DA-DC56-4F4B-B061-BF862D60E041}" srcOrd="3" destOrd="0" presId="urn:microsoft.com/office/officeart/2005/8/layout/list1"/>
    <dgm:cxn modelId="{316E14F6-B9D0-4F68-94F9-0942B222C467}" type="presParOf" srcId="{C44417A0-E9BB-4653-ABD8-2DA7164DB69A}" destId="{D0272EDA-C30A-4D91-AE39-3F01C534F19C}" srcOrd="4" destOrd="0" presId="urn:microsoft.com/office/officeart/2005/8/layout/list1"/>
    <dgm:cxn modelId="{466A4AFE-28C7-4E78-9784-3192C962D2F9}" type="presParOf" srcId="{D0272EDA-C30A-4D91-AE39-3F01C534F19C}" destId="{8968CD86-A7FE-41FE-80EC-2D4CD567DD47}" srcOrd="0" destOrd="0" presId="urn:microsoft.com/office/officeart/2005/8/layout/list1"/>
    <dgm:cxn modelId="{63861465-8DC4-472D-A652-EFA6A32667D6}" type="presParOf" srcId="{D0272EDA-C30A-4D91-AE39-3F01C534F19C}" destId="{5ABA93AC-6DA2-411B-81BE-A74CFC8A418D}" srcOrd="1" destOrd="0" presId="urn:microsoft.com/office/officeart/2005/8/layout/list1"/>
    <dgm:cxn modelId="{88FA1071-45A6-4851-9BC1-25FBB95EE751}" type="presParOf" srcId="{C44417A0-E9BB-4653-ABD8-2DA7164DB69A}" destId="{10BEF6A1-1635-45D6-9842-BD7594E22830}" srcOrd="5" destOrd="0" presId="urn:microsoft.com/office/officeart/2005/8/layout/list1"/>
    <dgm:cxn modelId="{73CA6C05-51ED-4B9D-8F72-CD5B9425F5F3}" type="presParOf" srcId="{C44417A0-E9BB-4653-ABD8-2DA7164DB69A}" destId="{8A68D729-80CC-40B9-A246-6AC321C46D15}"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342C02F-3338-4D7C-AC54-4671DB24FA98}" type="doc">
      <dgm:prSet loTypeId="urn:microsoft.com/office/officeart/2016/7/layout/ChevronBlockProcess" loCatId="process" qsTypeId="urn:microsoft.com/office/officeart/2005/8/quickstyle/simple2" qsCatId="simple" csTypeId="urn:microsoft.com/office/officeart/2005/8/colors/colorful1" csCatId="colorful" phldr="1"/>
      <dgm:spPr/>
      <dgm:t>
        <a:bodyPr/>
        <a:lstStyle/>
        <a:p>
          <a:endParaRPr lang="en-US"/>
        </a:p>
      </dgm:t>
    </dgm:pt>
    <dgm:pt modelId="{9A0EC3E3-CF22-469B-9EEA-1FD14A3D2FB7}">
      <dgm:prSet/>
      <dgm:spPr/>
      <dgm:t>
        <a:bodyPr/>
        <a:lstStyle/>
        <a:p>
          <a:r>
            <a:rPr lang="en-US" dirty="0"/>
            <a:t>PPA</a:t>
          </a:r>
        </a:p>
      </dgm:t>
    </dgm:pt>
    <dgm:pt modelId="{7DAF3C89-184C-491E-BFB0-0E72243A528C}" type="parTrans" cxnId="{43B53632-5E1E-4118-9606-ADDE6811BBD3}">
      <dgm:prSet/>
      <dgm:spPr/>
      <dgm:t>
        <a:bodyPr/>
        <a:lstStyle/>
        <a:p>
          <a:endParaRPr lang="en-US"/>
        </a:p>
      </dgm:t>
    </dgm:pt>
    <dgm:pt modelId="{9A489D75-62B6-45C3-9560-E47951DE226A}" type="sibTrans" cxnId="{43B53632-5E1E-4118-9606-ADDE6811BBD3}">
      <dgm:prSet/>
      <dgm:spPr/>
      <dgm:t>
        <a:bodyPr/>
        <a:lstStyle/>
        <a:p>
          <a:endParaRPr lang="en-US"/>
        </a:p>
      </dgm:t>
    </dgm:pt>
    <dgm:pt modelId="{3C7BF294-F26A-4CEA-A0FC-377931C4B9AB}">
      <dgm:prSet custT="1"/>
      <dgm:spPr/>
      <dgm:t>
        <a:bodyPr/>
        <a:lstStyle/>
        <a:p>
          <a:r>
            <a:rPr lang="en-US" sz="2000" dirty="0"/>
            <a:t>Establish a Patient-Provider Agreement (PPA</a:t>
          </a:r>
          <a:r>
            <a:rPr lang="en-US" sz="1100" dirty="0"/>
            <a:t>)</a:t>
          </a:r>
        </a:p>
      </dgm:t>
    </dgm:pt>
    <dgm:pt modelId="{7CA96A38-0CD2-4D36-8A9E-DB6A7E6F2163}" type="parTrans" cxnId="{A3849659-07E3-4A66-848F-D273A283DB2F}">
      <dgm:prSet/>
      <dgm:spPr/>
      <dgm:t>
        <a:bodyPr/>
        <a:lstStyle/>
        <a:p>
          <a:endParaRPr lang="en-US"/>
        </a:p>
      </dgm:t>
    </dgm:pt>
    <dgm:pt modelId="{205A7178-813B-4DD6-B7D8-40B23DE75600}" type="sibTrans" cxnId="{A3849659-07E3-4A66-848F-D273A283DB2F}">
      <dgm:prSet/>
      <dgm:spPr/>
      <dgm:t>
        <a:bodyPr/>
        <a:lstStyle/>
        <a:p>
          <a:endParaRPr lang="en-US"/>
        </a:p>
      </dgm:t>
    </dgm:pt>
    <dgm:pt modelId="{C81F58DC-403B-4534-9DDE-283B0EFBC9BC}">
      <dgm:prSet/>
      <dgm:spPr/>
      <dgm:t>
        <a:bodyPr/>
        <a:lstStyle/>
        <a:p>
          <a:r>
            <a:rPr lang="en-US" dirty="0">
              <a:solidFill>
                <a:schemeClr val="accent2"/>
              </a:solidFill>
            </a:rPr>
            <a:t>Informed Consent</a:t>
          </a:r>
        </a:p>
      </dgm:t>
    </dgm:pt>
    <dgm:pt modelId="{06825CBF-6921-4CCD-A08C-37AC2AEBA48B}" type="parTrans" cxnId="{56177F55-DE2C-46F6-895F-0DC8F1B5DA9D}">
      <dgm:prSet/>
      <dgm:spPr/>
      <dgm:t>
        <a:bodyPr/>
        <a:lstStyle/>
        <a:p>
          <a:endParaRPr lang="en-US"/>
        </a:p>
      </dgm:t>
    </dgm:pt>
    <dgm:pt modelId="{D1CE073C-9ABF-41BA-99BF-EAB724D64356}" type="sibTrans" cxnId="{56177F55-DE2C-46F6-895F-0DC8F1B5DA9D}">
      <dgm:prSet/>
      <dgm:spPr/>
      <dgm:t>
        <a:bodyPr/>
        <a:lstStyle/>
        <a:p>
          <a:endParaRPr lang="en-US"/>
        </a:p>
      </dgm:t>
    </dgm:pt>
    <dgm:pt modelId="{9603FF63-CDB2-4333-8853-E86F8201353E}">
      <dgm:prSet custT="1"/>
      <dgm:spPr/>
      <dgm:t>
        <a:bodyPr/>
        <a:lstStyle/>
        <a:p>
          <a:r>
            <a:rPr lang="en-US" sz="1600" dirty="0"/>
            <a:t>Use an Informed Consent to document risk and benefit discussion and patient being informed</a:t>
          </a:r>
        </a:p>
      </dgm:t>
    </dgm:pt>
    <dgm:pt modelId="{B3F297A0-87A2-4079-A7A7-6867B1D1D5C8}" type="parTrans" cxnId="{E61D684A-5832-46BB-9497-44F34D487B75}">
      <dgm:prSet/>
      <dgm:spPr/>
      <dgm:t>
        <a:bodyPr/>
        <a:lstStyle/>
        <a:p>
          <a:endParaRPr lang="en-US"/>
        </a:p>
      </dgm:t>
    </dgm:pt>
    <dgm:pt modelId="{EB186BE6-9EF5-4CEA-A104-6F110F58CE2B}" type="sibTrans" cxnId="{E61D684A-5832-46BB-9497-44F34D487B75}">
      <dgm:prSet/>
      <dgm:spPr/>
      <dgm:t>
        <a:bodyPr/>
        <a:lstStyle/>
        <a:p>
          <a:endParaRPr lang="en-US"/>
        </a:p>
      </dgm:t>
    </dgm:pt>
    <dgm:pt modelId="{EE251F01-D877-4AE2-8844-23E495E8147B}">
      <dgm:prSet/>
      <dgm:spPr/>
      <dgm:t>
        <a:bodyPr/>
        <a:lstStyle/>
        <a:p>
          <a:r>
            <a:rPr lang="en-US" dirty="0"/>
            <a:t>Functional Goals</a:t>
          </a:r>
        </a:p>
      </dgm:t>
    </dgm:pt>
    <dgm:pt modelId="{F84EE46E-C147-45FF-BF8A-C5AD4F875256}" type="parTrans" cxnId="{DFB5B4DF-38E6-4E64-94DE-CD652DC04A33}">
      <dgm:prSet/>
      <dgm:spPr/>
      <dgm:t>
        <a:bodyPr/>
        <a:lstStyle/>
        <a:p>
          <a:endParaRPr lang="en-US"/>
        </a:p>
      </dgm:t>
    </dgm:pt>
    <dgm:pt modelId="{7B59C2FE-6BEE-48F1-9A9B-6638153FED79}" type="sibTrans" cxnId="{DFB5B4DF-38E6-4E64-94DE-CD652DC04A33}">
      <dgm:prSet/>
      <dgm:spPr/>
      <dgm:t>
        <a:bodyPr/>
        <a:lstStyle/>
        <a:p>
          <a:endParaRPr lang="en-US"/>
        </a:p>
      </dgm:t>
    </dgm:pt>
    <dgm:pt modelId="{EDB658FB-830F-4FC9-B03A-FC0C8FFB8D39}">
      <dgm:prSet custT="1"/>
      <dgm:spPr/>
      <dgm:t>
        <a:bodyPr/>
        <a:lstStyle/>
        <a:p>
          <a:r>
            <a:rPr lang="en-US" sz="2400" dirty="0"/>
            <a:t>Establish functional goals</a:t>
          </a:r>
        </a:p>
      </dgm:t>
    </dgm:pt>
    <dgm:pt modelId="{6AC063D9-9183-4A71-A141-0CBD54A5B341}" type="parTrans" cxnId="{DDC8B0BA-3D1C-48DC-99CE-08BBE2DCD07D}">
      <dgm:prSet/>
      <dgm:spPr/>
      <dgm:t>
        <a:bodyPr/>
        <a:lstStyle/>
        <a:p>
          <a:endParaRPr lang="en-US"/>
        </a:p>
      </dgm:t>
    </dgm:pt>
    <dgm:pt modelId="{DC5239F8-80EA-43AA-BA28-45EF3F3AFCE5}" type="sibTrans" cxnId="{DDC8B0BA-3D1C-48DC-99CE-08BBE2DCD07D}">
      <dgm:prSet/>
      <dgm:spPr/>
      <dgm:t>
        <a:bodyPr/>
        <a:lstStyle/>
        <a:p>
          <a:endParaRPr lang="en-US"/>
        </a:p>
      </dgm:t>
    </dgm:pt>
    <dgm:pt modelId="{BBCD8970-2609-4D27-BB43-C65AB5F7C865}">
      <dgm:prSet/>
      <dgm:spPr/>
      <dgm:t>
        <a:bodyPr/>
        <a:lstStyle/>
        <a:p>
          <a:r>
            <a:rPr lang="en-US" dirty="0">
              <a:solidFill>
                <a:schemeClr val="accent2"/>
              </a:solidFill>
            </a:rPr>
            <a:t>Time</a:t>
          </a:r>
        </a:p>
      </dgm:t>
    </dgm:pt>
    <dgm:pt modelId="{2274C1E1-37E5-4747-A6D2-E2131C227041}" type="parTrans" cxnId="{3B54ADEB-5218-405C-92BA-C1D86E5E2762}">
      <dgm:prSet/>
      <dgm:spPr/>
      <dgm:t>
        <a:bodyPr/>
        <a:lstStyle/>
        <a:p>
          <a:endParaRPr lang="en-US"/>
        </a:p>
      </dgm:t>
    </dgm:pt>
    <dgm:pt modelId="{8CC3E2D5-5959-4480-8F1E-DCF6DC6C07BF}" type="sibTrans" cxnId="{3B54ADEB-5218-405C-92BA-C1D86E5E2762}">
      <dgm:prSet/>
      <dgm:spPr/>
      <dgm:t>
        <a:bodyPr/>
        <a:lstStyle/>
        <a:p>
          <a:endParaRPr lang="en-US"/>
        </a:p>
      </dgm:t>
    </dgm:pt>
    <dgm:pt modelId="{BF79D34A-A6E9-48EC-A18B-C8B74FB0EEBA}">
      <dgm:prSet custT="1"/>
      <dgm:spPr/>
      <dgm:t>
        <a:bodyPr/>
        <a:lstStyle/>
        <a:p>
          <a:r>
            <a:rPr lang="en-US" sz="2400" dirty="0"/>
            <a:t>Expect a trial to last weeks to months</a:t>
          </a:r>
        </a:p>
      </dgm:t>
    </dgm:pt>
    <dgm:pt modelId="{D56D57F3-AF97-407A-BDC0-D009F09078C0}" type="parTrans" cxnId="{B40447F2-0A27-4FD0-B2FF-08DC2EEEC569}">
      <dgm:prSet/>
      <dgm:spPr/>
      <dgm:t>
        <a:bodyPr/>
        <a:lstStyle/>
        <a:p>
          <a:endParaRPr lang="en-US"/>
        </a:p>
      </dgm:t>
    </dgm:pt>
    <dgm:pt modelId="{3249D2FA-ACE9-4B78-892A-CAF7C4CCB9E1}" type="sibTrans" cxnId="{B40447F2-0A27-4FD0-B2FF-08DC2EEEC569}">
      <dgm:prSet/>
      <dgm:spPr/>
      <dgm:t>
        <a:bodyPr/>
        <a:lstStyle/>
        <a:p>
          <a:endParaRPr lang="en-US"/>
        </a:p>
      </dgm:t>
    </dgm:pt>
    <dgm:pt modelId="{5D8BEB21-B875-44B5-A098-29181F8406F0}">
      <dgm:prSet/>
      <dgm:spPr/>
      <dgm:t>
        <a:bodyPr/>
        <a:lstStyle/>
        <a:p>
          <a:r>
            <a:rPr lang="en-US"/>
            <a:t>Drug</a:t>
          </a:r>
        </a:p>
      </dgm:t>
    </dgm:pt>
    <dgm:pt modelId="{D6A20BAE-B1C5-49B8-8EFE-5B7D91A8E436}" type="parTrans" cxnId="{20DF0AE4-6F37-47ED-A96B-BE84462CDD94}">
      <dgm:prSet/>
      <dgm:spPr/>
      <dgm:t>
        <a:bodyPr/>
        <a:lstStyle/>
        <a:p>
          <a:endParaRPr lang="en-US"/>
        </a:p>
      </dgm:t>
    </dgm:pt>
    <dgm:pt modelId="{812A1BEF-2C46-47D1-8242-E958E2D09402}" type="sibTrans" cxnId="{20DF0AE4-6F37-47ED-A96B-BE84462CDD94}">
      <dgm:prSet/>
      <dgm:spPr/>
      <dgm:t>
        <a:bodyPr/>
        <a:lstStyle/>
        <a:p>
          <a:endParaRPr lang="en-US"/>
        </a:p>
      </dgm:t>
    </dgm:pt>
    <dgm:pt modelId="{BC873E38-6D95-4531-8FC8-E9736A1A4160}">
      <dgm:prSet custT="1"/>
      <dgm:spPr/>
      <dgm:t>
        <a:bodyPr/>
        <a:lstStyle/>
        <a:p>
          <a:r>
            <a:rPr lang="en-US" sz="2000" dirty="0"/>
            <a:t>Drug family and dose changes are normal during a trial</a:t>
          </a:r>
        </a:p>
      </dgm:t>
    </dgm:pt>
    <dgm:pt modelId="{CF9FC137-F496-44BA-A761-10A7EA9070FF}" type="parTrans" cxnId="{5DF1E902-61E5-4DE0-8562-58C959B63D8F}">
      <dgm:prSet/>
      <dgm:spPr/>
      <dgm:t>
        <a:bodyPr/>
        <a:lstStyle/>
        <a:p>
          <a:endParaRPr lang="en-US"/>
        </a:p>
      </dgm:t>
    </dgm:pt>
    <dgm:pt modelId="{448C7BA5-2C53-4ADA-9E1C-ED4A7E57A273}" type="sibTrans" cxnId="{5DF1E902-61E5-4DE0-8562-58C959B63D8F}">
      <dgm:prSet/>
      <dgm:spPr/>
      <dgm:t>
        <a:bodyPr/>
        <a:lstStyle/>
        <a:p>
          <a:endParaRPr lang="en-US"/>
        </a:p>
      </dgm:t>
    </dgm:pt>
    <dgm:pt modelId="{F3E392A0-7048-425E-A84E-0E6393F1BB95}" type="pres">
      <dgm:prSet presAssocID="{C342C02F-3338-4D7C-AC54-4671DB24FA98}" presName="Name0" presStyleCnt="0">
        <dgm:presLayoutVars>
          <dgm:dir/>
          <dgm:animLvl val="lvl"/>
          <dgm:resizeHandles val="exact"/>
        </dgm:presLayoutVars>
      </dgm:prSet>
      <dgm:spPr/>
    </dgm:pt>
    <dgm:pt modelId="{EF1890D2-92AB-48B4-AB7B-F27A6D00C13F}" type="pres">
      <dgm:prSet presAssocID="{9A0EC3E3-CF22-469B-9EEA-1FD14A3D2FB7}" presName="composite" presStyleCnt="0"/>
      <dgm:spPr/>
    </dgm:pt>
    <dgm:pt modelId="{9B76EFF5-478A-4914-82AD-DF0F0F71CECE}" type="pres">
      <dgm:prSet presAssocID="{9A0EC3E3-CF22-469B-9EEA-1FD14A3D2FB7}" presName="parTx" presStyleLbl="alignNode1" presStyleIdx="0" presStyleCnt="5" custLinFactNeighborX="-5099" custLinFactNeighborY="-78846">
        <dgm:presLayoutVars>
          <dgm:chMax val="0"/>
          <dgm:chPref val="0"/>
        </dgm:presLayoutVars>
      </dgm:prSet>
      <dgm:spPr/>
    </dgm:pt>
    <dgm:pt modelId="{E3494868-5995-46A9-91DA-0E4553B5CB5A}" type="pres">
      <dgm:prSet presAssocID="{9A0EC3E3-CF22-469B-9EEA-1FD14A3D2FB7}" presName="desTx" presStyleLbl="alignAccFollowNode1" presStyleIdx="0" presStyleCnt="5" custScaleX="99706" custScaleY="103884">
        <dgm:presLayoutVars/>
      </dgm:prSet>
      <dgm:spPr/>
    </dgm:pt>
    <dgm:pt modelId="{356A0E17-C88E-4E02-AC24-73B08A3F7EEE}" type="pres">
      <dgm:prSet presAssocID="{9A489D75-62B6-45C3-9560-E47951DE226A}" presName="space" presStyleCnt="0"/>
      <dgm:spPr/>
    </dgm:pt>
    <dgm:pt modelId="{9F59FBD9-1573-49C6-978D-9436BCB83425}" type="pres">
      <dgm:prSet presAssocID="{C81F58DC-403B-4534-9DDE-283B0EFBC9BC}" presName="composite" presStyleCnt="0"/>
      <dgm:spPr/>
    </dgm:pt>
    <dgm:pt modelId="{4E42DEBB-5A3D-48C0-B368-D995FB02E982}" type="pres">
      <dgm:prSet presAssocID="{C81F58DC-403B-4534-9DDE-283B0EFBC9BC}" presName="parTx" presStyleLbl="alignNode1" presStyleIdx="1" presStyleCnt="5" custLinFactNeighborX="-8554" custLinFactNeighborY="-72453">
        <dgm:presLayoutVars>
          <dgm:chMax val="0"/>
          <dgm:chPref val="0"/>
        </dgm:presLayoutVars>
      </dgm:prSet>
      <dgm:spPr/>
    </dgm:pt>
    <dgm:pt modelId="{427AB531-2D48-4F65-8607-AECC8B9118A3}" type="pres">
      <dgm:prSet presAssocID="{C81F58DC-403B-4534-9DDE-283B0EFBC9BC}" presName="desTx" presStyleLbl="alignAccFollowNode1" presStyleIdx="1" presStyleCnt="5" custScaleY="102191">
        <dgm:presLayoutVars/>
      </dgm:prSet>
      <dgm:spPr/>
    </dgm:pt>
    <dgm:pt modelId="{6C1B272D-9E26-4472-AB83-0FEECA63AC2F}" type="pres">
      <dgm:prSet presAssocID="{D1CE073C-9ABF-41BA-99BF-EAB724D64356}" presName="space" presStyleCnt="0"/>
      <dgm:spPr/>
    </dgm:pt>
    <dgm:pt modelId="{9E52AAAE-8E74-45FB-9E82-E722CBF36FA6}" type="pres">
      <dgm:prSet presAssocID="{EE251F01-D877-4AE2-8844-23E495E8147B}" presName="composite" presStyleCnt="0"/>
      <dgm:spPr/>
    </dgm:pt>
    <dgm:pt modelId="{9D48D256-FC15-409B-9FE2-C29D061D2C3F}" type="pres">
      <dgm:prSet presAssocID="{EE251F01-D877-4AE2-8844-23E495E8147B}" presName="parTx" presStyleLbl="alignNode1" presStyleIdx="2" presStyleCnt="5" custLinFactNeighborX="-11623" custLinFactNeighborY="-72453">
        <dgm:presLayoutVars>
          <dgm:chMax val="0"/>
          <dgm:chPref val="0"/>
        </dgm:presLayoutVars>
      </dgm:prSet>
      <dgm:spPr/>
    </dgm:pt>
    <dgm:pt modelId="{3D8F429A-FC5F-4F84-9B2F-A765D0097229}" type="pres">
      <dgm:prSet presAssocID="{EE251F01-D877-4AE2-8844-23E495E8147B}" presName="desTx" presStyleLbl="alignAccFollowNode1" presStyleIdx="2" presStyleCnt="5" custScaleX="111188" custScaleY="103884">
        <dgm:presLayoutVars/>
      </dgm:prSet>
      <dgm:spPr/>
    </dgm:pt>
    <dgm:pt modelId="{79C570A4-0D03-4BA5-B46C-7B998BE14911}" type="pres">
      <dgm:prSet presAssocID="{7B59C2FE-6BEE-48F1-9A9B-6638153FED79}" presName="space" presStyleCnt="0"/>
      <dgm:spPr/>
    </dgm:pt>
    <dgm:pt modelId="{F471289F-ACFA-42CC-B793-8388267C49F1}" type="pres">
      <dgm:prSet presAssocID="{BBCD8970-2609-4D27-BB43-C65AB5F7C865}" presName="composite" presStyleCnt="0"/>
      <dgm:spPr/>
    </dgm:pt>
    <dgm:pt modelId="{A9788F16-6923-4F4D-859B-C6F750ECD4C5}" type="pres">
      <dgm:prSet presAssocID="{BBCD8970-2609-4D27-BB43-C65AB5F7C865}" presName="parTx" presStyleLbl="alignNode1" presStyleIdx="3" presStyleCnt="5" custLinFactNeighborX="-4475" custLinFactNeighborY="-72453">
        <dgm:presLayoutVars>
          <dgm:chMax val="0"/>
          <dgm:chPref val="0"/>
        </dgm:presLayoutVars>
      </dgm:prSet>
      <dgm:spPr/>
    </dgm:pt>
    <dgm:pt modelId="{92984AC6-6E86-4D5F-837B-2C1E8CA308A8}" type="pres">
      <dgm:prSet presAssocID="{BBCD8970-2609-4D27-BB43-C65AB5F7C865}" presName="desTx" presStyleLbl="alignAccFollowNode1" presStyleIdx="3" presStyleCnt="5" custScaleY="104835">
        <dgm:presLayoutVars/>
      </dgm:prSet>
      <dgm:spPr/>
    </dgm:pt>
    <dgm:pt modelId="{C1F61091-E1CE-4094-8EEA-D7E0C0A5FC4B}" type="pres">
      <dgm:prSet presAssocID="{8CC3E2D5-5959-4480-8F1E-DCF6DC6C07BF}" presName="space" presStyleCnt="0"/>
      <dgm:spPr/>
    </dgm:pt>
    <dgm:pt modelId="{6FE11A47-A805-49E2-8108-057655064B57}" type="pres">
      <dgm:prSet presAssocID="{5D8BEB21-B875-44B5-A098-29181F8406F0}" presName="composite" presStyleCnt="0"/>
      <dgm:spPr/>
    </dgm:pt>
    <dgm:pt modelId="{FD514C6D-B7CC-4E4F-9EED-180AC5DE35CE}" type="pres">
      <dgm:prSet presAssocID="{5D8BEB21-B875-44B5-A098-29181F8406F0}" presName="parTx" presStyleLbl="alignNode1" presStyleIdx="4" presStyleCnt="5" custLinFactNeighborX="137" custLinFactNeighborY="-68191">
        <dgm:presLayoutVars>
          <dgm:chMax val="0"/>
          <dgm:chPref val="0"/>
        </dgm:presLayoutVars>
      </dgm:prSet>
      <dgm:spPr/>
    </dgm:pt>
    <dgm:pt modelId="{D572E6CC-209A-4398-9498-9CBD3B52F2D6}" type="pres">
      <dgm:prSet presAssocID="{5D8BEB21-B875-44B5-A098-29181F8406F0}" presName="desTx" presStyleLbl="alignAccFollowNode1" presStyleIdx="4" presStyleCnt="5" custScaleY="104666">
        <dgm:presLayoutVars/>
      </dgm:prSet>
      <dgm:spPr/>
    </dgm:pt>
  </dgm:ptLst>
  <dgm:cxnLst>
    <dgm:cxn modelId="{5DF1E902-61E5-4DE0-8562-58C959B63D8F}" srcId="{5D8BEB21-B875-44B5-A098-29181F8406F0}" destId="{BC873E38-6D95-4531-8FC8-E9736A1A4160}" srcOrd="0" destOrd="0" parTransId="{CF9FC137-F496-44BA-A761-10A7EA9070FF}" sibTransId="{448C7BA5-2C53-4ADA-9E1C-ED4A7E57A273}"/>
    <dgm:cxn modelId="{BC6B350E-63E3-4CF8-A340-50BC831E68A4}" type="presOf" srcId="{BBCD8970-2609-4D27-BB43-C65AB5F7C865}" destId="{A9788F16-6923-4F4D-859B-C6F750ECD4C5}" srcOrd="0" destOrd="0" presId="urn:microsoft.com/office/officeart/2016/7/layout/ChevronBlockProcess"/>
    <dgm:cxn modelId="{2438141E-DCA8-4DE1-B242-EB942590F797}" type="presOf" srcId="{C342C02F-3338-4D7C-AC54-4671DB24FA98}" destId="{F3E392A0-7048-425E-A84E-0E6393F1BB95}" srcOrd="0" destOrd="0" presId="urn:microsoft.com/office/officeart/2016/7/layout/ChevronBlockProcess"/>
    <dgm:cxn modelId="{7F2E551F-EE3B-4E41-9919-6C275858E172}" type="presOf" srcId="{BF79D34A-A6E9-48EC-A18B-C8B74FB0EEBA}" destId="{92984AC6-6E86-4D5F-837B-2C1E8CA308A8}" srcOrd="0" destOrd="0" presId="urn:microsoft.com/office/officeart/2016/7/layout/ChevronBlockProcess"/>
    <dgm:cxn modelId="{43B53632-5E1E-4118-9606-ADDE6811BBD3}" srcId="{C342C02F-3338-4D7C-AC54-4671DB24FA98}" destId="{9A0EC3E3-CF22-469B-9EEA-1FD14A3D2FB7}" srcOrd="0" destOrd="0" parTransId="{7DAF3C89-184C-491E-BFB0-0E72243A528C}" sibTransId="{9A489D75-62B6-45C3-9560-E47951DE226A}"/>
    <dgm:cxn modelId="{FFB6A660-AB7B-4D0E-B3A9-5FF0165974EB}" type="presOf" srcId="{EDB658FB-830F-4FC9-B03A-FC0C8FFB8D39}" destId="{3D8F429A-FC5F-4F84-9B2F-A765D0097229}" srcOrd="0" destOrd="0" presId="urn:microsoft.com/office/officeart/2016/7/layout/ChevronBlockProcess"/>
    <dgm:cxn modelId="{5C28D963-D2C9-4EAC-BB17-BB021ADA06CB}" type="presOf" srcId="{EE251F01-D877-4AE2-8844-23E495E8147B}" destId="{9D48D256-FC15-409B-9FE2-C29D061D2C3F}" srcOrd="0" destOrd="0" presId="urn:microsoft.com/office/officeart/2016/7/layout/ChevronBlockProcess"/>
    <dgm:cxn modelId="{E61D684A-5832-46BB-9497-44F34D487B75}" srcId="{C81F58DC-403B-4534-9DDE-283B0EFBC9BC}" destId="{9603FF63-CDB2-4333-8853-E86F8201353E}" srcOrd="0" destOrd="0" parTransId="{B3F297A0-87A2-4079-A7A7-6867B1D1D5C8}" sibTransId="{EB186BE6-9EF5-4CEA-A104-6F110F58CE2B}"/>
    <dgm:cxn modelId="{605FA054-1B1A-4EE0-BD87-40761A3135AA}" type="presOf" srcId="{9A0EC3E3-CF22-469B-9EEA-1FD14A3D2FB7}" destId="{9B76EFF5-478A-4914-82AD-DF0F0F71CECE}" srcOrd="0" destOrd="0" presId="urn:microsoft.com/office/officeart/2016/7/layout/ChevronBlockProcess"/>
    <dgm:cxn modelId="{56177F55-DE2C-46F6-895F-0DC8F1B5DA9D}" srcId="{C342C02F-3338-4D7C-AC54-4671DB24FA98}" destId="{C81F58DC-403B-4534-9DDE-283B0EFBC9BC}" srcOrd="1" destOrd="0" parTransId="{06825CBF-6921-4CCD-A08C-37AC2AEBA48B}" sibTransId="{D1CE073C-9ABF-41BA-99BF-EAB724D64356}"/>
    <dgm:cxn modelId="{A3849659-07E3-4A66-848F-D273A283DB2F}" srcId="{9A0EC3E3-CF22-469B-9EEA-1FD14A3D2FB7}" destId="{3C7BF294-F26A-4CEA-A0FC-377931C4B9AB}" srcOrd="0" destOrd="0" parTransId="{7CA96A38-0CD2-4D36-8A9E-DB6A7E6F2163}" sibTransId="{205A7178-813B-4DD6-B7D8-40B23DE75600}"/>
    <dgm:cxn modelId="{E42CFF9B-A203-4697-90E7-2224A472DEFC}" type="presOf" srcId="{5D8BEB21-B875-44B5-A098-29181F8406F0}" destId="{FD514C6D-B7CC-4E4F-9EED-180AC5DE35CE}" srcOrd="0" destOrd="0" presId="urn:microsoft.com/office/officeart/2016/7/layout/ChevronBlockProcess"/>
    <dgm:cxn modelId="{5210E0A9-6163-405B-A567-04BD23C1DB48}" type="presOf" srcId="{C81F58DC-403B-4534-9DDE-283B0EFBC9BC}" destId="{4E42DEBB-5A3D-48C0-B368-D995FB02E982}" srcOrd="0" destOrd="0" presId="urn:microsoft.com/office/officeart/2016/7/layout/ChevronBlockProcess"/>
    <dgm:cxn modelId="{DDC8B0BA-3D1C-48DC-99CE-08BBE2DCD07D}" srcId="{EE251F01-D877-4AE2-8844-23E495E8147B}" destId="{EDB658FB-830F-4FC9-B03A-FC0C8FFB8D39}" srcOrd="0" destOrd="0" parTransId="{6AC063D9-9183-4A71-A141-0CBD54A5B341}" sibTransId="{DC5239F8-80EA-43AA-BA28-45EF3F3AFCE5}"/>
    <dgm:cxn modelId="{28C10CDC-3ACD-4091-9D59-45DD6207B210}" type="presOf" srcId="{3C7BF294-F26A-4CEA-A0FC-377931C4B9AB}" destId="{E3494868-5995-46A9-91DA-0E4553B5CB5A}" srcOrd="0" destOrd="0" presId="urn:microsoft.com/office/officeart/2016/7/layout/ChevronBlockProcess"/>
    <dgm:cxn modelId="{DFB5B4DF-38E6-4E64-94DE-CD652DC04A33}" srcId="{C342C02F-3338-4D7C-AC54-4671DB24FA98}" destId="{EE251F01-D877-4AE2-8844-23E495E8147B}" srcOrd="2" destOrd="0" parTransId="{F84EE46E-C147-45FF-BF8A-C5AD4F875256}" sibTransId="{7B59C2FE-6BEE-48F1-9A9B-6638153FED79}"/>
    <dgm:cxn modelId="{20DF0AE4-6F37-47ED-A96B-BE84462CDD94}" srcId="{C342C02F-3338-4D7C-AC54-4671DB24FA98}" destId="{5D8BEB21-B875-44B5-A098-29181F8406F0}" srcOrd="4" destOrd="0" parTransId="{D6A20BAE-B1C5-49B8-8EFE-5B7D91A8E436}" sibTransId="{812A1BEF-2C46-47D1-8242-E958E2D09402}"/>
    <dgm:cxn modelId="{3B54ADEB-5218-405C-92BA-C1D86E5E2762}" srcId="{C342C02F-3338-4D7C-AC54-4671DB24FA98}" destId="{BBCD8970-2609-4D27-BB43-C65AB5F7C865}" srcOrd="3" destOrd="0" parTransId="{2274C1E1-37E5-4747-A6D2-E2131C227041}" sibTransId="{8CC3E2D5-5959-4480-8F1E-DCF6DC6C07BF}"/>
    <dgm:cxn modelId="{B3DA43EC-4CD7-4273-A9C7-C3BC5A3209F8}" type="presOf" srcId="{BC873E38-6D95-4531-8FC8-E9736A1A4160}" destId="{D572E6CC-209A-4398-9498-9CBD3B52F2D6}" srcOrd="0" destOrd="0" presId="urn:microsoft.com/office/officeart/2016/7/layout/ChevronBlockProcess"/>
    <dgm:cxn modelId="{B40447F2-0A27-4FD0-B2FF-08DC2EEEC569}" srcId="{BBCD8970-2609-4D27-BB43-C65AB5F7C865}" destId="{BF79D34A-A6E9-48EC-A18B-C8B74FB0EEBA}" srcOrd="0" destOrd="0" parTransId="{D56D57F3-AF97-407A-BDC0-D009F09078C0}" sibTransId="{3249D2FA-ACE9-4B78-892A-CAF7C4CCB9E1}"/>
    <dgm:cxn modelId="{165B4AFB-5A4C-4D06-8F3F-2B62ADF09DA9}" type="presOf" srcId="{9603FF63-CDB2-4333-8853-E86F8201353E}" destId="{427AB531-2D48-4F65-8607-AECC8B9118A3}" srcOrd="0" destOrd="0" presId="urn:microsoft.com/office/officeart/2016/7/layout/ChevronBlockProcess"/>
    <dgm:cxn modelId="{3876A517-7383-46BD-8D8E-A40F66BD2192}" type="presParOf" srcId="{F3E392A0-7048-425E-A84E-0E6393F1BB95}" destId="{EF1890D2-92AB-48B4-AB7B-F27A6D00C13F}" srcOrd="0" destOrd="0" presId="urn:microsoft.com/office/officeart/2016/7/layout/ChevronBlockProcess"/>
    <dgm:cxn modelId="{C02D7F6B-560C-4422-9588-A636207DAEA9}" type="presParOf" srcId="{EF1890D2-92AB-48B4-AB7B-F27A6D00C13F}" destId="{9B76EFF5-478A-4914-82AD-DF0F0F71CECE}" srcOrd="0" destOrd="0" presId="urn:microsoft.com/office/officeart/2016/7/layout/ChevronBlockProcess"/>
    <dgm:cxn modelId="{16F7D9A2-3AF6-4098-BE39-912ECE437BD8}" type="presParOf" srcId="{EF1890D2-92AB-48B4-AB7B-F27A6D00C13F}" destId="{E3494868-5995-46A9-91DA-0E4553B5CB5A}" srcOrd="1" destOrd="0" presId="urn:microsoft.com/office/officeart/2016/7/layout/ChevronBlockProcess"/>
    <dgm:cxn modelId="{553DEDB0-47A8-4830-9BE3-7962034E9BBC}" type="presParOf" srcId="{F3E392A0-7048-425E-A84E-0E6393F1BB95}" destId="{356A0E17-C88E-4E02-AC24-73B08A3F7EEE}" srcOrd="1" destOrd="0" presId="urn:microsoft.com/office/officeart/2016/7/layout/ChevronBlockProcess"/>
    <dgm:cxn modelId="{89D8897A-15E9-4CB0-9128-8935082A2382}" type="presParOf" srcId="{F3E392A0-7048-425E-A84E-0E6393F1BB95}" destId="{9F59FBD9-1573-49C6-978D-9436BCB83425}" srcOrd="2" destOrd="0" presId="urn:microsoft.com/office/officeart/2016/7/layout/ChevronBlockProcess"/>
    <dgm:cxn modelId="{705D2507-DF67-42C9-A148-10CEA7E4B101}" type="presParOf" srcId="{9F59FBD9-1573-49C6-978D-9436BCB83425}" destId="{4E42DEBB-5A3D-48C0-B368-D995FB02E982}" srcOrd="0" destOrd="0" presId="urn:microsoft.com/office/officeart/2016/7/layout/ChevronBlockProcess"/>
    <dgm:cxn modelId="{75EDF069-5EC7-4220-B181-4B3FF24359C4}" type="presParOf" srcId="{9F59FBD9-1573-49C6-978D-9436BCB83425}" destId="{427AB531-2D48-4F65-8607-AECC8B9118A3}" srcOrd="1" destOrd="0" presId="urn:microsoft.com/office/officeart/2016/7/layout/ChevronBlockProcess"/>
    <dgm:cxn modelId="{99408A43-84D3-4E8D-A0AB-4750CF2909FE}" type="presParOf" srcId="{F3E392A0-7048-425E-A84E-0E6393F1BB95}" destId="{6C1B272D-9E26-4472-AB83-0FEECA63AC2F}" srcOrd="3" destOrd="0" presId="urn:microsoft.com/office/officeart/2016/7/layout/ChevronBlockProcess"/>
    <dgm:cxn modelId="{D9F7D2CE-161F-48BB-B1E1-CD2D7325C6BF}" type="presParOf" srcId="{F3E392A0-7048-425E-A84E-0E6393F1BB95}" destId="{9E52AAAE-8E74-45FB-9E82-E722CBF36FA6}" srcOrd="4" destOrd="0" presId="urn:microsoft.com/office/officeart/2016/7/layout/ChevronBlockProcess"/>
    <dgm:cxn modelId="{CA2BBA35-1F1E-4DF7-A51E-2B8239A712C0}" type="presParOf" srcId="{9E52AAAE-8E74-45FB-9E82-E722CBF36FA6}" destId="{9D48D256-FC15-409B-9FE2-C29D061D2C3F}" srcOrd="0" destOrd="0" presId="urn:microsoft.com/office/officeart/2016/7/layout/ChevronBlockProcess"/>
    <dgm:cxn modelId="{A93430C7-0B5C-4C7F-8C8F-6632BDD3F7C3}" type="presParOf" srcId="{9E52AAAE-8E74-45FB-9E82-E722CBF36FA6}" destId="{3D8F429A-FC5F-4F84-9B2F-A765D0097229}" srcOrd="1" destOrd="0" presId="urn:microsoft.com/office/officeart/2016/7/layout/ChevronBlockProcess"/>
    <dgm:cxn modelId="{99C61FBB-3F7F-4EC5-AB8A-3C1CA540E925}" type="presParOf" srcId="{F3E392A0-7048-425E-A84E-0E6393F1BB95}" destId="{79C570A4-0D03-4BA5-B46C-7B998BE14911}" srcOrd="5" destOrd="0" presId="urn:microsoft.com/office/officeart/2016/7/layout/ChevronBlockProcess"/>
    <dgm:cxn modelId="{5CCF468E-03FB-4979-9753-34DB690E3B40}" type="presParOf" srcId="{F3E392A0-7048-425E-A84E-0E6393F1BB95}" destId="{F471289F-ACFA-42CC-B793-8388267C49F1}" srcOrd="6" destOrd="0" presId="urn:microsoft.com/office/officeart/2016/7/layout/ChevronBlockProcess"/>
    <dgm:cxn modelId="{225784B0-E5E8-4F2B-BDA4-DD7B85501D88}" type="presParOf" srcId="{F471289F-ACFA-42CC-B793-8388267C49F1}" destId="{A9788F16-6923-4F4D-859B-C6F750ECD4C5}" srcOrd="0" destOrd="0" presId="urn:microsoft.com/office/officeart/2016/7/layout/ChevronBlockProcess"/>
    <dgm:cxn modelId="{DA9EED13-1046-4031-9A19-948D315D162F}" type="presParOf" srcId="{F471289F-ACFA-42CC-B793-8388267C49F1}" destId="{92984AC6-6E86-4D5F-837B-2C1E8CA308A8}" srcOrd="1" destOrd="0" presId="urn:microsoft.com/office/officeart/2016/7/layout/ChevronBlockProcess"/>
    <dgm:cxn modelId="{1924FB5F-2ED0-43B6-B082-C7ABAE7AAF3F}" type="presParOf" srcId="{F3E392A0-7048-425E-A84E-0E6393F1BB95}" destId="{C1F61091-E1CE-4094-8EEA-D7E0C0A5FC4B}" srcOrd="7" destOrd="0" presId="urn:microsoft.com/office/officeart/2016/7/layout/ChevronBlockProcess"/>
    <dgm:cxn modelId="{6B9AC50A-FB8B-40D6-A6D2-666B926B87EC}" type="presParOf" srcId="{F3E392A0-7048-425E-A84E-0E6393F1BB95}" destId="{6FE11A47-A805-49E2-8108-057655064B57}" srcOrd="8" destOrd="0" presId="urn:microsoft.com/office/officeart/2016/7/layout/ChevronBlockProcess"/>
    <dgm:cxn modelId="{9642B3DD-8698-4C33-B5D1-0A6D1E32F6D8}" type="presParOf" srcId="{6FE11A47-A805-49E2-8108-057655064B57}" destId="{FD514C6D-B7CC-4E4F-9EED-180AC5DE35CE}" srcOrd="0" destOrd="0" presId="urn:microsoft.com/office/officeart/2016/7/layout/ChevronBlockProcess"/>
    <dgm:cxn modelId="{003C021B-9DC7-4B20-AB12-947D1DCBA7D3}" type="presParOf" srcId="{6FE11A47-A805-49E2-8108-057655064B57}" destId="{D572E6CC-209A-4398-9498-9CBD3B52F2D6}" srcOrd="1" destOrd="0" presId="urn:microsoft.com/office/officeart/2016/7/layout/Chevron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D7D3445-4BC7-43A8-A41D-9A9C9B902E5E}" type="doc">
      <dgm:prSet loTypeId="urn:microsoft.com/office/officeart/2018/2/layout/IconVerticalSolidList" loCatId="icon" qsTypeId="urn:microsoft.com/office/officeart/2005/8/quickstyle/simple4" qsCatId="simple" csTypeId="urn:microsoft.com/office/officeart/2018/5/colors/Iconchunking_neutralbg_colorful1" csCatId="colorful" phldr="1"/>
      <dgm:spPr/>
      <dgm:t>
        <a:bodyPr/>
        <a:lstStyle/>
        <a:p>
          <a:endParaRPr lang="en-US"/>
        </a:p>
      </dgm:t>
    </dgm:pt>
    <dgm:pt modelId="{494691F5-67F0-44BF-9AF8-0BC5C3FD41CC}">
      <dgm:prSet/>
      <dgm:spPr/>
      <dgm:t>
        <a:bodyPr/>
        <a:lstStyle/>
        <a:p>
          <a:r>
            <a:rPr lang="en-US" dirty="0"/>
            <a:t>Dose changes may be done in time, usually as a result of tolerance</a:t>
          </a:r>
        </a:p>
      </dgm:t>
    </dgm:pt>
    <dgm:pt modelId="{2F6B2282-EB24-445B-8207-F95AD7E91809}" type="parTrans" cxnId="{B1DD9C1C-A76C-4BA0-880F-7BF0617DB2E8}">
      <dgm:prSet/>
      <dgm:spPr/>
      <dgm:t>
        <a:bodyPr/>
        <a:lstStyle/>
        <a:p>
          <a:endParaRPr lang="en-US"/>
        </a:p>
      </dgm:t>
    </dgm:pt>
    <dgm:pt modelId="{EEEA951F-87D2-4983-9338-2E8D194C366B}" type="sibTrans" cxnId="{B1DD9C1C-A76C-4BA0-880F-7BF0617DB2E8}">
      <dgm:prSet/>
      <dgm:spPr/>
      <dgm:t>
        <a:bodyPr/>
        <a:lstStyle/>
        <a:p>
          <a:endParaRPr lang="en-US"/>
        </a:p>
      </dgm:t>
    </dgm:pt>
    <dgm:pt modelId="{3ED57C25-3544-418C-B1F0-C64A426C8000}">
      <dgm:prSet/>
      <dgm:spPr/>
      <dgm:t>
        <a:bodyPr/>
        <a:lstStyle/>
        <a:p>
          <a:r>
            <a:rPr lang="en-US"/>
            <a:t>Normally, changing drug families is not done, but it is a possibility</a:t>
          </a:r>
        </a:p>
      </dgm:t>
    </dgm:pt>
    <dgm:pt modelId="{C5115805-3032-4CBD-8D9C-BE735F8EC868}" type="parTrans" cxnId="{EB8096CB-227F-41B2-9BFE-B7C22B15CECD}">
      <dgm:prSet/>
      <dgm:spPr/>
      <dgm:t>
        <a:bodyPr/>
        <a:lstStyle/>
        <a:p>
          <a:endParaRPr lang="en-US"/>
        </a:p>
      </dgm:t>
    </dgm:pt>
    <dgm:pt modelId="{695C2EF2-38DE-48F1-83AE-477D5E111A7B}" type="sibTrans" cxnId="{EB8096CB-227F-41B2-9BFE-B7C22B15CECD}">
      <dgm:prSet/>
      <dgm:spPr/>
      <dgm:t>
        <a:bodyPr/>
        <a:lstStyle/>
        <a:p>
          <a:endParaRPr lang="en-US"/>
        </a:p>
      </dgm:t>
    </dgm:pt>
    <dgm:pt modelId="{63992157-3B80-442A-BEF2-84E91D67BE98}">
      <dgm:prSet/>
      <dgm:spPr/>
      <dgm:t>
        <a:bodyPr/>
        <a:lstStyle/>
        <a:p>
          <a:r>
            <a:rPr lang="en-US"/>
            <a:t>This phase can last months to years</a:t>
          </a:r>
        </a:p>
      </dgm:t>
    </dgm:pt>
    <dgm:pt modelId="{6E3AA4A0-D7D3-4E85-A49D-F94AD0BF84BC}" type="parTrans" cxnId="{DB17BB33-BDC9-49F1-B3A5-A197FA1BB587}">
      <dgm:prSet/>
      <dgm:spPr/>
      <dgm:t>
        <a:bodyPr/>
        <a:lstStyle/>
        <a:p>
          <a:endParaRPr lang="en-US"/>
        </a:p>
      </dgm:t>
    </dgm:pt>
    <dgm:pt modelId="{66DB9775-9FD9-4DFF-9641-2CD3DFF7ECB2}" type="sibTrans" cxnId="{DB17BB33-BDC9-49F1-B3A5-A197FA1BB587}">
      <dgm:prSet/>
      <dgm:spPr/>
      <dgm:t>
        <a:bodyPr/>
        <a:lstStyle/>
        <a:p>
          <a:endParaRPr lang="en-US"/>
        </a:p>
      </dgm:t>
    </dgm:pt>
    <dgm:pt modelId="{67785E0B-27B8-48DD-8A49-E2CC15A1C51A}" type="pres">
      <dgm:prSet presAssocID="{ED7D3445-4BC7-43A8-A41D-9A9C9B902E5E}" presName="root" presStyleCnt="0">
        <dgm:presLayoutVars>
          <dgm:dir/>
          <dgm:resizeHandles val="exact"/>
        </dgm:presLayoutVars>
      </dgm:prSet>
      <dgm:spPr/>
    </dgm:pt>
    <dgm:pt modelId="{B4331AE6-A039-4543-8629-5B13300499EB}" type="pres">
      <dgm:prSet presAssocID="{494691F5-67F0-44BF-9AF8-0BC5C3FD41CC}" presName="compNode" presStyleCnt="0"/>
      <dgm:spPr/>
    </dgm:pt>
    <dgm:pt modelId="{75938ABE-9598-4E58-9523-B000CC62ABC6}" type="pres">
      <dgm:prSet presAssocID="{494691F5-67F0-44BF-9AF8-0BC5C3FD41CC}" presName="bgRect" presStyleLbl="bgShp" presStyleIdx="0" presStyleCnt="3"/>
      <dgm:spPr/>
    </dgm:pt>
    <dgm:pt modelId="{8366BA15-0827-4892-A4F6-9856B0C45E6C}" type="pres">
      <dgm:prSet presAssocID="{494691F5-67F0-44BF-9AF8-0BC5C3FD41C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in in head"/>
        </a:ext>
      </dgm:extLst>
    </dgm:pt>
    <dgm:pt modelId="{DBD68134-1BFD-4EAC-B24C-CEB84B2937DF}" type="pres">
      <dgm:prSet presAssocID="{494691F5-67F0-44BF-9AF8-0BC5C3FD41CC}" presName="spaceRect" presStyleCnt="0"/>
      <dgm:spPr/>
    </dgm:pt>
    <dgm:pt modelId="{A3B91581-B2F4-4A81-891E-705785748FE7}" type="pres">
      <dgm:prSet presAssocID="{494691F5-67F0-44BF-9AF8-0BC5C3FD41CC}" presName="parTx" presStyleLbl="revTx" presStyleIdx="0" presStyleCnt="3">
        <dgm:presLayoutVars>
          <dgm:chMax val="0"/>
          <dgm:chPref val="0"/>
        </dgm:presLayoutVars>
      </dgm:prSet>
      <dgm:spPr/>
    </dgm:pt>
    <dgm:pt modelId="{8B99D588-BA97-4CAD-A625-91AC61527555}" type="pres">
      <dgm:prSet presAssocID="{EEEA951F-87D2-4983-9338-2E8D194C366B}" presName="sibTrans" presStyleCnt="0"/>
      <dgm:spPr/>
    </dgm:pt>
    <dgm:pt modelId="{824EB641-90DB-454A-8C29-5DA587372181}" type="pres">
      <dgm:prSet presAssocID="{3ED57C25-3544-418C-B1F0-C64A426C8000}" presName="compNode" presStyleCnt="0"/>
      <dgm:spPr/>
    </dgm:pt>
    <dgm:pt modelId="{0D8941D1-F696-4A43-BB13-4AFAF472F902}" type="pres">
      <dgm:prSet presAssocID="{3ED57C25-3544-418C-B1F0-C64A426C8000}" presName="bgRect" presStyleLbl="bgShp" presStyleIdx="1" presStyleCnt="3"/>
      <dgm:spPr/>
    </dgm:pt>
    <dgm:pt modelId="{DF93ACBF-DD63-4A29-B998-0E9BA32E151F}" type="pres">
      <dgm:prSet presAssocID="{3ED57C25-3544-418C-B1F0-C64A426C800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Needle"/>
        </a:ext>
      </dgm:extLst>
    </dgm:pt>
    <dgm:pt modelId="{1BF0CAAD-C148-496D-8FD1-D5E9A5B91FE1}" type="pres">
      <dgm:prSet presAssocID="{3ED57C25-3544-418C-B1F0-C64A426C8000}" presName="spaceRect" presStyleCnt="0"/>
      <dgm:spPr/>
    </dgm:pt>
    <dgm:pt modelId="{D59F52C4-B8A1-4836-BA6A-569AA335D16B}" type="pres">
      <dgm:prSet presAssocID="{3ED57C25-3544-418C-B1F0-C64A426C8000}" presName="parTx" presStyleLbl="revTx" presStyleIdx="1" presStyleCnt="3">
        <dgm:presLayoutVars>
          <dgm:chMax val="0"/>
          <dgm:chPref val="0"/>
        </dgm:presLayoutVars>
      </dgm:prSet>
      <dgm:spPr/>
    </dgm:pt>
    <dgm:pt modelId="{4CD7FE2C-2E03-4910-9A54-8D53A37458E4}" type="pres">
      <dgm:prSet presAssocID="{695C2EF2-38DE-48F1-83AE-477D5E111A7B}" presName="sibTrans" presStyleCnt="0"/>
      <dgm:spPr/>
    </dgm:pt>
    <dgm:pt modelId="{F458A3D7-A84E-4A84-95BB-53C3FE2DC37C}" type="pres">
      <dgm:prSet presAssocID="{63992157-3B80-442A-BEF2-84E91D67BE98}" presName="compNode" presStyleCnt="0"/>
      <dgm:spPr/>
    </dgm:pt>
    <dgm:pt modelId="{F6AC34A3-6E07-4E68-A5A6-0B387C34D384}" type="pres">
      <dgm:prSet presAssocID="{63992157-3B80-442A-BEF2-84E91D67BE98}" presName="bgRect" presStyleLbl="bgShp" presStyleIdx="2" presStyleCnt="3"/>
      <dgm:spPr/>
    </dgm:pt>
    <dgm:pt modelId="{BFE258B4-F4A7-48EA-A3DC-51C9D3A0524F}" type="pres">
      <dgm:prSet presAssocID="{63992157-3B80-442A-BEF2-84E91D67BE9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pward trend"/>
        </a:ext>
      </dgm:extLst>
    </dgm:pt>
    <dgm:pt modelId="{D18D948D-7AD5-4375-A64C-E5688C848010}" type="pres">
      <dgm:prSet presAssocID="{63992157-3B80-442A-BEF2-84E91D67BE98}" presName="spaceRect" presStyleCnt="0"/>
      <dgm:spPr/>
    </dgm:pt>
    <dgm:pt modelId="{3C990F09-EDB1-4FC2-8B33-020A7B154756}" type="pres">
      <dgm:prSet presAssocID="{63992157-3B80-442A-BEF2-84E91D67BE98}" presName="parTx" presStyleLbl="revTx" presStyleIdx="2" presStyleCnt="3">
        <dgm:presLayoutVars>
          <dgm:chMax val="0"/>
          <dgm:chPref val="0"/>
        </dgm:presLayoutVars>
      </dgm:prSet>
      <dgm:spPr/>
    </dgm:pt>
  </dgm:ptLst>
  <dgm:cxnLst>
    <dgm:cxn modelId="{B1DD9C1C-A76C-4BA0-880F-7BF0617DB2E8}" srcId="{ED7D3445-4BC7-43A8-A41D-9A9C9B902E5E}" destId="{494691F5-67F0-44BF-9AF8-0BC5C3FD41CC}" srcOrd="0" destOrd="0" parTransId="{2F6B2282-EB24-445B-8207-F95AD7E91809}" sibTransId="{EEEA951F-87D2-4983-9338-2E8D194C366B}"/>
    <dgm:cxn modelId="{51FFB432-DAAB-4C28-8133-6A40D1B39C5A}" type="presOf" srcId="{63992157-3B80-442A-BEF2-84E91D67BE98}" destId="{3C990F09-EDB1-4FC2-8B33-020A7B154756}" srcOrd="0" destOrd="0" presId="urn:microsoft.com/office/officeart/2018/2/layout/IconVerticalSolidList"/>
    <dgm:cxn modelId="{DB17BB33-BDC9-49F1-B3A5-A197FA1BB587}" srcId="{ED7D3445-4BC7-43A8-A41D-9A9C9B902E5E}" destId="{63992157-3B80-442A-BEF2-84E91D67BE98}" srcOrd="2" destOrd="0" parTransId="{6E3AA4A0-D7D3-4E85-A49D-F94AD0BF84BC}" sibTransId="{66DB9775-9FD9-4DFF-9641-2CD3DFF7ECB2}"/>
    <dgm:cxn modelId="{0ADE9337-1BE9-4C79-B3B0-66707A944153}" type="presOf" srcId="{ED7D3445-4BC7-43A8-A41D-9A9C9B902E5E}" destId="{67785E0B-27B8-48DD-8A49-E2CC15A1C51A}" srcOrd="0" destOrd="0" presId="urn:microsoft.com/office/officeart/2018/2/layout/IconVerticalSolidList"/>
    <dgm:cxn modelId="{D0436857-510E-40DB-B766-F2F6AB4B1EF3}" type="presOf" srcId="{494691F5-67F0-44BF-9AF8-0BC5C3FD41CC}" destId="{A3B91581-B2F4-4A81-891E-705785748FE7}" srcOrd="0" destOrd="0" presId="urn:microsoft.com/office/officeart/2018/2/layout/IconVerticalSolidList"/>
    <dgm:cxn modelId="{A19A82B7-E228-4330-942E-A1F4610730FE}" type="presOf" srcId="{3ED57C25-3544-418C-B1F0-C64A426C8000}" destId="{D59F52C4-B8A1-4836-BA6A-569AA335D16B}" srcOrd="0" destOrd="0" presId="urn:microsoft.com/office/officeart/2018/2/layout/IconVerticalSolidList"/>
    <dgm:cxn modelId="{EB8096CB-227F-41B2-9BFE-B7C22B15CECD}" srcId="{ED7D3445-4BC7-43A8-A41D-9A9C9B902E5E}" destId="{3ED57C25-3544-418C-B1F0-C64A426C8000}" srcOrd="1" destOrd="0" parTransId="{C5115805-3032-4CBD-8D9C-BE735F8EC868}" sibTransId="{695C2EF2-38DE-48F1-83AE-477D5E111A7B}"/>
    <dgm:cxn modelId="{E5454D02-6DAC-4A0E-84F1-40521585D22B}" type="presParOf" srcId="{67785E0B-27B8-48DD-8A49-E2CC15A1C51A}" destId="{B4331AE6-A039-4543-8629-5B13300499EB}" srcOrd="0" destOrd="0" presId="urn:microsoft.com/office/officeart/2018/2/layout/IconVerticalSolidList"/>
    <dgm:cxn modelId="{F885A7BE-0A76-477C-A4D0-E4516876618A}" type="presParOf" srcId="{B4331AE6-A039-4543-8629-5B13300499EB}" destId="{75938ABE-9598-4E58-9523-B000CC62ABC6}" srcOrd="0" destOrd="0" presId="urn:microsoft.com/office/officeart/2018/2/layout/IconVerticalSolidList"/>
    <dgm:cxn modelId="{92871FA2-304E-4514-9399-54C5D335EAB6}" type="presParOf" srcId="{B4331AE6-A039-4543-8629-5B13300499EB}" destId="{8366BA15-0827-4892-A4F6-9856B0C45E6C}" srcOrd="1" destOrd="0" presId="urn:microsoft.com/office/officeart/2018/2/layout/IconVerticalSolidList"/>
    <dgm:cxn modelId="{BF92EA5D-CBDC-441D-85CB-1DE1A5D31222}" type="presParOf" srcId="{B4331AE6-A039-4543-8629-5B13300499EB}" destId="{DBD68134-1BFD-4EAC-B24C-CEB84B2937DF}" srcOrd="2" destOrd="0" presId="urn:microsoft.com/office/officeart/2018/2/layout/IconVerticalSolidList"/>
    <dgm:cxn modelId="{CCBC185D-B70A-4CE4-A708-E15AF2CA26AF}" type="presParOf" srcId="{B4331AE6-A039-4543-8629-5B13300499EB}" destId="{A3B91581-B2F4-4A81-891E-705785748FE7}" srcOrd="3" destOrd="0" presId="urn:microsoft.com/office/officeart/2018/2/layout/IconVerticalSolidList"/>
    <dgm:cxn modelId="{81DC6D6F-FCE4-4E31-9BBF-1E5FA4087BE1}" type="presParOf" srcId="{67785E0B-27B8-48DD-8A49-E2CC15A1C51A}" destId="{8B99D588-BA97-4CAD-A625-91AC61527555}" srcOrd="1" destOrd="0" presId="urn:microsoft.com/office/officeart/2018/2/layout/IconVerticalSolidList"/>
    <dgm:cxn modelId="{F250502E-B703-4BFA-81FC-5D7BA9B4E016}" type="presParOf" srcId="{67785E0B-27B8-48DD-8A49-E2CC15A1C51A}" destId="{824EB641-90DB-454A-8C29-5DA587372181}" srcOrd="2" destOrd="0" presId="urn:microsoft.com/office/officeart/2018/2/layout/IconVerticalSolidList"/>
    <dgm:cxn modelId="{FECD4F50-0F62-41CD-A0CE-63B8A5F6E9D6}" type="presParOf" srcId="{824EB641-90DB-454A-8C29-5DA587372181}" destId="{0D8941D1-F696-4A43-BB13-4AFAF472F902}" srcOrd="0" destOrd="0" presId="urn:microsoft.com/office/officeart/2018/2/layout/IconVerticalSolidList"/>
    <dgm:cxn modelId="{B71980B6-6A6D-4D3E-AADB-721DC4C90538}" type="presParOf" srcId="{824EB641-90DB-454A-8C29-5DA587372181}" destId="{DF93ACBF-DD63-4A29-B998-0E9BA32E151F}" srcOrd="1" destOrd="0" presId="urn:microsoft.com/office/officeart/2018/2/layout/IconVerticalSolidList"/>
    <dgm:cxn modelId="{D83B18F2-42A7-4CE3-A81F-214B1B52D4FC}" type="presParOf" srcId="{824EB641-90DB-454A-8C29-5DA587372181}" destId="{1BF0CAAD-C148-496D-8FD1-D5E9A5B91FE1}" srcOrd="2" destOrd="0" presId="urn:microsoft.com/office/officeart/2018/2/layout/IconVerticalSolidList"/>
    <dgm:cxn modelId="{C9C2CDE5-BF29-4C2C-9D4F-208A801C4CC1}" type="presParOf" srcId="{824EB641-90DB-454A-8C29-5DA587372181}" destId="{D59F52C4-B8A1-4836-BA6A-569AA335D16B}" srcOrd="3" destOrd="0" presId="urn:microsoft.com/office/officeart/2018/2/layout/IconVerticalSolidList"/>
    <dgm:cxn modelId="{D3B72743-93E5-4D83-8A66-484DDC61B202}" type="presParOf" srcId="{67785E0B-27B8-48DD-8A49-E2CC15A1C51A}" destId="{4CD7FE2C-2E03-4910-9A54-8D53A37458E4}" srcOrd="3" destOrd="0" presId="urn:microsoft.com/office/officeart/2018/2/layout/IconVerticalSolidList"/>
    <dgm:cxn modelId="{974657FE-66F6-4614-B66B-C962FA6D6FE6}" type="presParOf" srcId="{67785E0B-27B8-48DD-8A49-E2CC15A1C51A}" destId="{F458A3D7-A84E-4A84-95BB-53C3FE2DC37C}" srcOrd="4" destOrd="0" presId="urn:microsoft.com/office/officeart/2018/2/layout/IconVerticalSolidList"/>
    <dgm:cxn modelId="{BFC8B140-7B19-49C9-ABB4-97F669F4732E}" type="presParOf" srcId="{F458A3D7-A84E-4A84-95BB-53C3FE2DC37C}" destId="{F6AC34A3-6E07-4E68-A5A6-0B387C34D384}" srcOrd="0" destOrd="0" presId="urn:microsoft.com/office/officeart/2018/2/layout/IconVerticalSolidList"/>
    <dgm:cxn modelId="{6E079B9F-55A5-4118-8FFA-76A17EFB42BC}" type="presParOf" srcId="{F458A3D7-A84E-4A84-95BB-53C3FE2DC37C}" destId="{BFE258B4-F4A7-48EA-A3DC-51C9D3A0524F}" srcOrd="1" destOrd="0" presId="urn:microsoft.com/office/officeart/2018/2/layout/IconVerticalSolidList"/>
    <dgm:cxn modelId="{20B7B177-902C-458D-945D-6DC49F4575E3}" type="presParOf" srcId="{F458A3D7-A84E-4A84-95BB-53C3FE2DC37C}" destId="{D18D948D-7AD5-4375-A64C-E5688C848010}" srcOrd="2" destOrd="0" presId="urn:microsoft.com/office/officeart/2018/2/layout/IconVerticalSolidList"/>
    <dgm:cxn modelId="{46F79F12-6143-4478-837B-7C33B0E174EF}" type="presParOf" srcId="{F458A3D7-A84E-4A84-95BB-53C3FE2DC37C}" destId="{3C990F09-EDB1-4FC2-8B33-020A7B15475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CF4152D-D401-49A8-B4C6-C0E08100A86D}" type="doc">
      <dgm:prSet loTypeId="urn:microsoft.com/office/officeart/2005/8/layout/list1" loCatId="list" qsTypeId="urn:microsoft.com/office/officeart/2005/8/quickstyle/simple1" qsCatId="simple" csTypeId="urn:microsoft.com/office/officeart/2005/8/colors/accent0_3" csCatId="mainScheme"/>
      <dgm:spPr/>
      <dgm:t>
        <a:bodyPr/>
        <a:lstStyle/>
        <a:p>
          <a:endParaRPr lang="en-US"/>
        </a:p>
      </dgm:t>
    </dgm:pt>
    <dgm:pt modelId="{85A9D079-DBEF-4E62-B2CD-C8FDC31E5E41}">
      <dgm:prSet/>
      <dgm:spPr/>
      <dgm:t>
        <a:bodyPr/>
        <a:lstStyle/>
        <a:p>
          <a:r>
            <a:rPr lang="en-US"/>
            <a:t>Reasons to terminate</a:t>
          </a:r>
        </a:p>
      </dgm:t>
    </dgm:pt>
    <dgm:pt modelId="{274435A6-DEC3-4697-84E0-6A7B9561D744}" type="parTrans" cxnId="{731751A0-19AE-4D84-A1AA-B9ED9C017CE7}">
      <dgm:prSet/>
      <dgm:spPr/>
      <dgm:t>
        <a:bodyPr/>
        <a:lstStyle/>
        <a:p>
          <a:endParaRPr lang="en-US"/>
        </a:p>
      </dgm:t>
    </dgm:pt>
    <dgm:pt modelId="{1D4620C0-7289-46A7-AB30-5FECB084BF33}" type="sibTrans" cxnId="{731751A0-19AE-4D84-A1AA-B9ED9C017CE7}">
      <dgm:prSet/>
      <dgm:spPr/>
      <dgm:t>
        <a:bodyPr/>
        <a:lstStyle/>
        <a:p>
          <a:endParaRPr lang="en-US"/>
        </a:p>
      </dgm:t>
    </dgm:pt>
    <dgm:pt modelId="{F599B427-D85E-470D-A050-C9D710E933A4}">
      <dgm:prSet/>
      <dgm:spPr/>
      <dgm:t>
        <a:bodyPr/>
        <a:lstStyle/>
        <a:p>
          <a:r>
            <a:rPr lang="en-US"/>
            <a:t>The pain resolves and opioids no longer needed</a:t>
          </a:r>
        </a:p>
      </dgm:t>
    </dgm:pt>
    <dgm:pt modelId="{5141C111-0360-4B40-A89B-F63BC952A4FE}" type="parTrans" cxnId="{A16D9D76-293F-4FF9-A910-A8C0DA66C1FC}">
      <dgm:prSet/>
      <dgm:spPr/>
      <dgm:t>
        <a:bodyPr/>
        <a:lstStyle/>
        <a:p>
          <a:endParaRPr lang="en-US"/>
        </a:p>
      </dgm:t>
    </dgm:pt>
    <dgm:pt modelId="{EBEB585B-3052-4171-A026-8F9FD4CA9573}" type="sibTrans" cxnId="{A16D9D76-293F-4FF9-A910-A8C0DA66C1FC}">
      <dgm:prSet/>
      <dgm:spPr/>
      <dgm:t>
        <a:bodyPr/>
        <a:lstStyle/>
        <a:p>
          <a:endParaRPr lang="en-US"/>
        </a:p>
      </dgm:t>
    </dgm:pt>
    <dgm:pt modelId="{4839DDA1-AAE6-49F4-8CD3-9C24378C29D3}">
      <dgm:prSet/>
      <dgm:spPr/>
      <dgm:t>
        <a:bodyPr/>
        <a:lstStyle/>
        <a:p>
          <a:r>
            <a:rPr lang="en-US"/>
            <a:t>Pt. needs a higher level of service &amp; is referred</a:t>
          </a:r>
        </a:p>
      </dgm:t>
    </dgm:pt>
    <dgm:pt modelId="{F647E9D5-4599-44A1-BDC7-9440FC78250A}" type="parTrans" cxnId="{A06F6FC1-541A-46C0-B39D-B5D25486DD1C}">
      <dgm:prSet/>
      <dgm:spPr/>
      <dgm:t>
        <a:bodyPr/>
        <a:lstStyle/>
        <a:p>
          <a:endParaRPr lang="en-US"/>
        </a:p>
      </dgm:t>
    </dgm:pt>
    <dgm:pt modelId="{BD71E895-5BBE-4CE6-AFDC-EC9C13F94D87}" type="sibTrans" cxnId="{A06F6FC1-541A-46C0-B39D-B5D25486DD1C}">
      <dgm:prSet/>
      <dgm:spPr/>
      <dgm:t>
        <a:bodyPr/>
        <a:lstStyle/>
        <a:p>
          <a:endParaRPr lang="en-US"/>
        </a:p>
      </dgm:t>
    </dgm:pt>
    <dgm:pt modelId="{60A3F451-8945-4810-A986-E58EAF2E5D6C}">
      <dgm:prSet/>
      <dgm:spPr/>
      <dgm:t>
        <a:bodyPr/>
        <a:lstStyle/>
        <a:p>
          <a:r>
            <a:rPr lang="en-US"/>
            <a:t>Pt. relocated out of service area</a:t>
          </a:r>
        </a:p>
      </dgm:t>
    </dgm:pt>
    <dgm:pt modelId="{DC56FD43-CC6B-49B5-AEDF-E1F30178F8B0}" type="parTrans" cxnId="{9A268F97-08DA-4D57-AC82-D39899E70BF1}">
      <dgm:prSet/>
      <dgm:spPr/>
      <dgm:t>
        <a:bodyPr/>
        <a:lstStyle/>
        <a:p>
          <a:endParaRPr lang="en-US"/>
        </a:p>
      </dgm:t>
    </dgm:pt>
    <dgm:pt modelId="{41AF1234-227E-449B-8CB5-7E24675E7D4A}" type="sibTrans" cxnId="{9A268F97-08DA-4D57-AC82-D39899E70BF1}">
      <dgm:prSet/>
      <dgm:spPr/>
      <dgm:t>
        <a:bodyPr/>
        <a:lstStyle/>
        <a:p>
          <a:endParaRPr lang="en-US"/>
        </a:p>
      </dgm:t>
    </dgm:pt>
    <dgm:pt modelId="{0E74C9F2-3FE8-43AE-AB6D-F7256CEC55A7}">
      <dgm:prSet/>
      <dgm:spPr/>
      <dgm:t>
        <a:bodyPr/>
        <a:lstStyle/>
        <a:p>
          <a:r>
            <a:rPr lang="en-US"/>
            <a:t>Pt. is incarcerated</a:t>
          </a:r>
        </a:p>
      </dgm:t>
    </dgm:pt>
    <dgm:pt modelId="{5D9F9C16-9866-4A1A-AF3E-1963DD818721}" type="parTrans" cxnId="{E5BE5738-DA86-4B93-A7ED-BDDEA7478EEE}">
      <dgm:prSet/>
      <dgm:spPr/>
      <dgm:t>
        <a:bodyPr/>
        <a:lstStyle/>
        <a:p>
          <a:endParaRPr lang="en-US"/>
        </a:p>
      </dgm:t>
    </dgm:pt>
    <dgm:pt modelId="{4F718511-7C96-4D3B-8575-74535BD35DEE}" type="sibTrans" cxnId="{E5BE5738-DA86-4B93-A7ED-BDDEA7478EEE}">
      <dgm:prSet/>
      <dgm:spPr/>
      <dgm:t>
        <a:bodyPr/>
        <a:lstStyle/>
        <a:p>
          <a:endParaRPr lang="en-US"/>
        </a:p>
      </dgm:t>
    </dgm:pt>
    <dgm:pt modelId="{8FF6E0CB-0A53-41C2-BB86-EBDFEBA7FF21}">
      <dgm:prSet/>
      <dgm:spPr/>
      <dgm:t>
        <a:bodyPr/>
        <a:lstStyle/>
        <a:p>
          <a:r>
            <a:rPr lang="en-US"/>
            <a:t>Pt. violated PPA (with or without a probation time)</a:t>
          </a:r>
        </a:p>
      </dgm:t>
    </dgm:pt>
    <dgm:pt modelId="{6EDFF705-1B2B-4717-98F3-78D5F01AF602}" type="parTrans" cxnId="{964AE95D-4606-472B-9A51-A32F8C4F4D9A}">
      <dgm:prSet/>
      <dgm:spPr/>
      <dgm:t>
        <a:bodyPr/>
        <a:lstStyle/>
        <a:p>
          <a:endParaRPr lang="en-US"/>
        </a:p>
      </dgm:t>
    </dgm:pt>
    <dgm:pt modelId="{5B62F72F-ADC5-485A-B887-0ADD1938B8C6}" type="sibTrans" cxnId="{964AE95D-4606-472B-9A51-A32F8C4F4D9A}">
      <dgm:prSet/>
      <dgm:spPr/>
      <dgm:t>
        <a:bodyPr/>
        <a:lstStyle/>
        <a:p>
          <a:endParaRPr lang="en-US"/>
        </a:p>
      </dgm:t>
    </dgm:pt>
    <dgm:pt modelId="{5A85B429-42AB-4135-A074-C0D4044193C9}">
      <dgm:prSet/>
      <dgm:spPr/>
      <dgm:t>
        <a:bodyPr/>
        <a:lstStyle/>
        <a:p>
          <a:r>
            <a:rPr lang="en-US"/>
            <a:t>Requirements</a:t>
          </a:r>
        </a:p>
      </dgm:t>
    </dgm:pt>
    <dgm:pt modelId="{E96BF9D8-1AFB-4BC8-880D-D0E5DD7A0E8A}" type="parTrans" cxnId="{95613148-0E12-433F-AB35-CCB16032A5BF}">
      <dgm:prSet/>
      <dgm:spPr/>
      <dgm:t>
        <a:bodyPr/>
        <a:lstStyle/>
        <a:p>
          <a:endParaRPr lang="en-US"/>
        </a:p>
      </dgm:t>
    </dgm:pt>
    <dgm:pt modelId="{8904847F-7006-4B34-95A2-78741A740859}" type="sibTrans" cxnId="{95613148-0E12-433F-AB35-CCB16032A5BF}">
      <dgm:prSet/>
      <dgm:spPr/>
      <dgm:t>
        <a:bodyPr/>
        <a:lstStyle/>
        <a:p>
          <a:endParaRPr lang="en-US"/>
        </a:p>
      </dgm:t>
    </dgm:pt>
    <dgm:pt modelId="{3C972F84-4CDE-492C-9B4E-C2425AAF9862}">
      <dgm:prSet/>
      <dgm:spPr/>
      <dgm:t>
        <a:bodyPr/>
        <a:lstStyle/>
        <a:p>
          <a:r>
            <a:rPr lang="en-US"/>
            <a:t>Treat all pts using the established practice termination policy</a:t>
          </a:r>
        </a:p>
      </dgm:t>
    </dgm:pt>
    <dgm:pt modelId="{A07E7331-5C58-47BD-B0C6-E7069457883E}" type="parTrans" cxnId="{2607443E-3591-4120-B22A-C73FF9D3CD9C}">
      <dgm:prSet/>
      <dgm:spPr/>
      <dgm:t>
        <a:bodyPr/>
        <a:lstStyle/>
        <a:p>
          <a:endParaRPr lang="en-US"/>
        </a:p>
      </dgm:t>
    </dgm:pt>
    <dgm:pt modelId="{13E2A037-DA32-4D4C-912B-92521DF5B10D}" type="sibTrans" cxnId="{2607443E-3591-4120-B22A-C73FF9D3CD9C}">
      <dgm:prSet/>
      <dgm:spPr/>
      <dgm:t>
        <a:bodyPr/>
        <a:lstStyle/>
        <a:p>
          <a:endParaRPr lang="en-US"/>
        </a:p>
      </dgm:t>
    </dgm:pt>
    <dgm:pt modelId="{F4B81673-C1FC-4744-9899-C2D39368C326}">
      <dgm:prSet/>
      <dgm:spPr/>
      <dgm:t>
        <a:bodyPr/>
        <a:lstStyle/>
        <a:p>
          <a:r>
            <a:rPr lang="en-US"/>
            <a:t>Provide the required coverage time to transition care</a:t>
          </a:r>
        </a:p>
      </dgm:t>
    </dgm:pt>
    <dgm:pt modelId="{F715DCFC-5F40-4019-8EB5-F0AEBB5A73DA}" type="parTrans" cxnId="{A606D6D7-E707-4CE1-9E11-0F3ADDD7D5DB}">
      <dgm:prSet/>
      <dgm:spPr/>
      <dgm:t>
        <a:bodyPr/>
        <a:lstStyle/>
        <a:p>
          <a:endParaRPr lang="en-US"/>
        </a:p>
      </dgm:t>
    </dgm:pt>
    <dgm:pt modelId="{150EFBA7-A287-4F69-BF69-0573103F9467}" type="sibTrans" cxnId="{A606D6D7-E707-4CE1-9E11-0F3ADDD7D5DB}">
      <dgm:prSet/>
      <dgm:spPr/>
      <dgm:t>
        <a:bodyPr/>
        <a:lstStyle/>
        <a:p>
          <a:endParaRPr lang="en-US"/>
        </a:p>
      </dgm:t>
    </dgm:pt>
    <dgm:pt modelId="{14604A04-5C7F-4307-B8C5-B4099B6A4787}">
      <dgm:prSet/>
      <dgm:spPr/>
      <dgm:t>
        <a:bodyPr/>
        <a:lstStyle/>
        <a:p>
          <a:r>
            <a:rPr lang="en-US"/>
            <a:t>Willing share records with new provider if appropriate release is obtained</a:t>
          </a:r>
        </a:p>
      </dgm:t>
    </dgm:pt>
    <dgm:pt modelId="{4CC6D545-1CFA-4BBD-AD66-EA4E71A05DBB}" type="parTrans" cxnId="{4AAFB5E1-6E31-46EE-8EA7-9B6AD1510FB0}">
      <dgm:prSet/>
      <dgm:spPr/>
      <dgm:t>
        <a:bodyPr/>
        <a:lstStyle/>
        <a:p>
          <a:endParaRPr lang="en-US"/>
        </a:p>
      </dgm:t>
    </dgm:pt>
    <dgm:pt modelId="{F9AF28FF-7355-41C9-8A07-D62F73DBA800}" type="sibTrans" cxnId="{4AAFB5E1-6E31-46EE-8EA7-9B6AD1510FB0}">
      <dgm:prSet/>
      <dgm:spPr/>
      <dgm:t>
        <a:bodyPr/>
        <a:lstStyle/>
        <a:p>
          <a:endParaRPr lang="en-US"/>
        </a:p>
      </dgm:t>
    </dgm:pt>
    <dgm:pt modelId="{6F6A130A-EE29-45E5-B1D4-2324B8A17B67}" type="pres">
      <dgm:prSet presAssocID="{7CF4152D-D401-49A8-B4C6-C0E08100A86D}" presName="linear" presStyleCnt="0">
        <dgm:presLayoutVars>
          <dgm:dir/>
          <dgm:animLvl val="lvl"/>
          <dgm:resizeHandles val="exact"/>
        </dgm:presLayoutVars>
      </dgm:prSet>
      <dgm:spPr/>
    </dgm:pt>
    <dgm:pt modelId="{6F55FF25-6D95-486A-88D0-EB3404A9762D}" type="pres">
      <dgm:prSet presAssocID="{85A9D079-DBEF-4E62-B2CD-C8FDC31E5E41}" presName="parentLin" presStyleCnt="0"/>
      <dgm:spPr/>
    </dgm:pt>
    <dgm:pt modelId="{13DBF275-3BB7-4192-B30F-8BA807DE975D}" type="pres">
      <dgm:prSet presAssocID="{85A9D079-DBEF-4E62-B2CD-C8FDC31E5E41}" presName="parentLeftMargin" presStyleLbl="node1" presStyleIdx="0" presStyleCnt="2"/>
      <dgm:spPr/>
    </dgm:pt>
    <dgm:pt modelId="{05EA4B61-9971-4BC8-9549-E47E8CE86F6B}" type="pres">
      <dgm:prSet presAssocID="{85A9D079-DBEF-4E62-B2CD-C8FDC31E5E41}" presName="parentText" presStyleLbl="node1" presStyleIdx="0" presStyleCnt="2">
        <dgm:presLayoutVars>
          <dgm:chMax val="0"/>
          <dgm:bulletEnabled val="1"/>
        </dgm:presLayoutVars>
      </dgm:prSet>
      <dgm:spPr/>
    </dgm:pt>
    <dgm:pt modelId="{D644A0C4-B507-4063-89EE-D07241FE9FD4}" type="pres">
      <dgm:prSet presAssocID="{85A9D079-DBEF-4E62-B2CD-C8FDC31E5E41}" presName="negativeSpace" presStyleCnt="0"/>
      <dgm:spPr/>
    </dgm:pt>
    <dgm:pt modelId="{4605AA0A-D47D-4414-B716-467F9FE7E012}" type="pres">
      <dgm:prSet presAssocID="{85A9D079-DBEF-4E62-B2CD-C8FDC31E5E41}" presName="childText" presStyleLbl="conFgAcc1" presStyleIdx="0" presStyleCnt="2">
        <dgm:presLayoutVars>
          <dgm:bulletEnabled val="1"/>
        </dgm:presLayoutVars>
      </dgm:prSet>
      <dgm:spPr/>
    </dgm:pt>
    <dgm:pt modelId="{3D38EE73-8D83-4CB1-93E2-A24A0765C471}" type="pres">
      <dgm:prSet presAssocID="{1D4620C0-7289-46A7-AB30-5FECB084BF33}" presName="spaceBetweenRectangles" presStyleCnt="0"/>
      <dgm:spPr/>
    </dgm:pt>
    <dgm:pt modelId="{3FC57AEB-9FAE-47E8-BD5A-6E6F3C748545}" type="pres">
      <dgm:prSet presAssocID="{5A85B429-42AB-4135-A074-C0D4044193C9}" presName="parentLin" presStyleCnt="0"/>
      <dgm:spPr/>
    </dgm:pt>
    <dgm:pt modelId="{7EDFD41D-C91C-44B6-B449-E859807EC285}" type="pres">
      <dgm:prSet presAssocID="{5A85B429-42AB-4135-A074-C0D4044193C9}" presName="parentLeftMargin" presStyleLbl="node1" presStyleIdx="0" presStyleCnt="2"/>
      <dgm:spPr/>
    </dgm:pt>
    <dgm:pt modelId="{76C013E8-BFC2-4881-B0D0-CB5C259E86E0}" type="pres">
      <dgm:prSet presAssocID="{5A85B429-42AB-4135-A074-C0D4044193C9}" presName="parentText" presStyleLbl="node1" presStyleIdx="1" presStyleCnt="2">
        <dgm:presLayoutVars>
          <dgm:chMax val="0"/>
          <dgm:bulletEnabled val="1"/>
        </dgm:presLayoutVars>
      </dgm:prSet>
      <dgm:spPr/>
    </dgm:pt>
    <dgm:pt modelId="{5CF3922E-473D-406C-82BB-52844F9D0795}" type="pres">
      <dgm:prSet presAssocID="{5A85B429-42AB-4135-A074-C0D4044193C9}" presName="negativeSpace" presStyleCnt="0"/>
      <dgm:spPr/>
    </dgm:pt>
    <dgm:pt modelId="{6E7A4DD7-62FE-427E-A385-94F5C44F3057}" type="pres">
      <dgm:prSet presAssocID="{5A85B429-42AB-4135-A074-C0D4044193C9}" presName="childText" presStyleLbl="conFgAcc1" presStyleIdx="1" presStyleCnt="2">
        <dgm:presLayoutVars>
          <dgm:bulletEnabled val="1"/>
        </dgm:presLayoutVars>
      </dgm:prSet>
      <dgm:spPr/>
    </dgm:pt>
  </dgm:ptLst>
  <dgm:cxnLst>
    <dgm:cxn modelId="{CB3F5702-A290-4A9A-B963-E3EEFA8DB04E}" type="presOf" srcId="{5A85B429-42AB-4135-A074-C0D4044193C9}" destId="{76C013E8-BFC2-4881-B0D0-CB5C259E86E0}" srcOrd="1" destOrd="0" presId="urn:microsoft.com/office/officeart/2005/8/layout/list1"/>
    <dgm:cxn modelId="{C2F44B04-723E-478A-BABD-5D325F7B9AB9}" type="presOf" srcId="{F4B81673-C1FC-4744-9899-C2D39368C326}" destId="{6E7A4DD7-62FE-427E-A385-94F5C44F3057}" srcOrd="0" destOrd="1" presId="urn:microsoft.com/office/officeart/2005/8/layout/list1"/>
    <dgm:cxn modelId="{BE690A1A-6D3B-48C7-BBBA-D28B09A2D5DF}" type="presOf" srcId="{60A3F451-8945-4810-A986-E58EAF2E5D6C}" destId="{4605AA0A-D47D-4414-B716-467F9FE7E012}" srcOrd="0" destOrd="2" presId="urn:microsoft.com/office/officeart/2005/8/layout/list1"/>
    <dgm:cxn modelId="{49B91B21-EAA4-46AD-8520-8612A80A3F7C}" type="presOf" srcId="{7CF4152D-D401-49A8-B4C6-C0E08100A86D}" destId="{6F6A130A-EE29-45E5-B1D4-2324B8A17B67}" srcOrd="0" destOrd="0" presId="urn:microsoft.com/office/officeart/2005/8/layout/list1"/>
    <dgm:cxn modelId="{48C07437-6D91-474A-9114-12DCEEB6971B}" type="presOf" srcId="{3C972F84-4CDE-492C-9B4E-C2425AAF9862}" destId="{6E7A4DD7-62FE-427E-A385-94F5C44F3057}" srcOrd="0" destOrd="0" presId="urn:microsoft.com/office/officeart/2005/8/layout/list1"/>
    <dgm:cxn modelId="{E5BE5738-DA86-4B93-A7ED-BDDEA7478EEE}" srcId="{85A9D079-DBEF-4E62-B2CD-C8FDC31E5E41}" destId="{0E74C9F2-3FE8-43AE-AB6D-F7256CEC55A7}" srcOrd="3" destOrd="0" parTransId="{5D9F9C16-9866-4A1A-AF3E-1963DD818721}" sibTransId="{4F718511-7C96-4D3B-8575-74535BD35DEE}"/>
    <dgm:cxn modelId="{2607443E-3591-4120-B22A-C73FF9D3CD9C}" srcId="{5A85B429-42AB-4135-A074-C0D4044193C9}" destId="{3C972F84-4CDE-492C-9B4E-C2425AAF9862}" srcOrd="0" destOrd="0" parTransId="{A07E7331-5C58-47BD-B0C6-E7069457883E}" sibTransId="{13E2A037-DA32-4D4C-912B-92521DF5B10D}"/>
    <dgm:cxn modelId="{964AE95D-4606-472B-9A51-A32F8C4F4D9A}" srcId="{85A9D079-DBEF-4E62-B2CD-C8FDC31E5E41}" destId="{8FF6E0CB-0A53-41C2-BB86-EBDFEBA7FF21}" srcOrd="4" destOrd="0" parTransId="{6EDFF705-1B2B-4717-98F3-78D5F01AF602}" sibTransId="{5B62F72F-ADC5-485A-B887-0ADD1938B8C6}"/>
    <dgm:cxn modelId="{95613148-0E12-433F-AB35-CCB16032A5BF}" srcId="{7CF4152D-D401-49A8-B4C6-C0E08100A86D}" destId="{5A85B429-42AB-4135-A074-C0D4044193C9}" srcOrd="1" destOrd="0" parTransId="{E96BF9D8-1AFB-4BC8-880D-D0E5DD7A0E8A}" sibTransId="{8904847F-7006-4B34-95A2-78741A740859}"/>
    <dgm:cxn modelId="{6FD2636F-2255-471D-92E3-1A38BADC4F69}" type="presOf" srcId="{85A9D079-DBEF-4E62-B2CD-C8FDC31E5E41}" destId="{13DBF275-3BB7-4192-B30F-8BA807DE975D}" srcOrd="0" destOrd="0" presId="urn:microsoft.com/office/officeart/2005/8/layout/list1"/>
    <dgm:cxn modelId="{A16D9D76-293F-4FF9-A910-A8C0DA66C1FC}" srcId="{85A9D079-DBEF-4E62-B2CD-C8FDC31E5E41}" destId="{F599B427-D85E-470D-A050-C9D710E933A4}" srcOrd="0" destOrd="0" parTransId="{5141C111-0360-4B40-A89B-F63BC952A4FE}" sibTransId="{EBEB585B-3052-4171-A026-8F9FD4CA9573}"/>
    <dgm:cxn modelId="{55ECA276-5C29-4C62-B9D6-B7F0A38D964C}" type="presOf" srcId="{4839DDA1-AAE6-49F4-8CD3-9C24378C29D3}" destId="{4605AA0A-D47D-4414-B716-467F9FE7E012}" srcOrd="0" destOrd="1" presId="urn:microsoft.com/office/officeart/2005/8/layout/list1"/>
    <dgm:cxn modelId="{06501487-3D9E-46EA-BB9B-2A85F3DEEE19}" type="presOf" srcId="{5A85B429-42AB-4135-A074-C0D4044193C9}" destId="{7EDFD41D-C91C-44B6-B449-E859807EC285}" srcOrd="0" destOrd="0" presId="urn:microsoft.com/office/officeart/2005/8/layout/list1"/>
    <dgm:cxn modelId="{7079928E-09B6-47A3-9C11-6C69087D4715}" type="presOf" srcId="{F599B427-D85E-470D-A050-C9D710E933A4}" destId="{4605AA0A-D47D-4414-B716-467F9FE7E012}" srcOrd="0" destOrd="0" presId="urn:microsoft.com/office/officeart/2005/8/layout/list1"/>
    <dgm:cxn modelId="{9A268F97-08DA-4D57-AC82-D39899E70BF1}" srcId="{85A9D079-DBEF-4E62-B2CD-C8FDC31E5E41}" destId="{60A3F451-8945-4810-A986-E58EAF2E5D6C}" srcOrd="2" destOrd="0" parTransId="{DC56FD43-CC6B-49B5-AEDF-E1F30178F8B0}" sibTransId="{41AF1234-227E-449B-8CB5-7E24675E7D4A}"/>
    <dgm:cxn modelId="{B0376D9D-2F1A-45CB-BE9C-955FF8B6FF07}" type="presOf" srcId="{14604A04-5C7F-4307-B8C5-B4099B6A4787}" destId="{6E7A4DD7-62FE-427E-A385-94F5C44F3057}" srcOrd="0" destOrd="2" presId="urn:microsoft.com/office/officeart/2005/8/layout/list1"/>
    <dgm:cxn modelId="{731751A0-19AE-4D84-A1AA-B9ED9C017CE7}" srcId="{7CF4152D-D401-49A8-B4C6-C0E08100A86D}" destId="{85A9D079-DBEF-4E62-B2CD-C8FDC31E5E41}" srcOrd="0" destOrd="0" parTransId="{274435A6-DEC3-4697-84E0-6A7B9561D744}" sibTransId="{1D4620C0-7289-46A7-AB30-5FECB084BF33}"/>
    <dgm:cxn modelId="{A06F6FC1-541A-46C0-B39D-B5D25486DD1C}" srcId="{85A9D079-DBEF-4E62-B2CD-C8FDC31E5E41}" destId="{4839DDA1-AAE6-49F4-8CD3-9C24378C29D3}" srcOrd="1" destOrd="0" parTransId="{F647E9D5-4599-44A1-BDC7-9440FC78250A}" sibTransId="{BD71E895-5BBE-4CE6-AFDC-EC9C13F94D87}"/>
    <dgm:cxn modelId="{A606D6D7-E707-4CE1-9E11-0F3ADDD7D5DB}" srcId="{5A85B429-42AB-4135-A074-C0D4044193C9}" destId="{F4B81673-C1FC-4744-9899-C2D39368C326}" srcOrd="1" destOrd="0" parTransId="{F715DCFC-5F40-4019-8EB5-F0AEBB5A73DA}" sibTransId="{150EFBA7-A287-4F69-BF69-0573103F9467}"/>
    <dgm:cxn modelId="{B2295CD8-E971-4089-93B5-216B65A7CE80}" type="presOf" srcId="{0E74C9F2-3FE8-43AE-AB6D-F7256CEC55A7}" destId="{4605AA0A-D47D-4414-B716-467F9FE7E012}" srcOrd="0" destOrd="3" presId="urn:microsoft.com/office/officeart/2005/8/layout/list1"/>
    <dgm:cxn modelId="{C4CEE4D9-9D24-4D89-8FC3-370C6F0B54BB}" type="presOf" srcId="{8FF6E0CB-0A53-41C2-BB86-EBDFEBA7FF21}" destId="{4605AA0A-D47D-4414-B716-467F9FE7E012}" srcOrd="0" destOrd="4" presId="urn:microsoft.com/office/officeart/2005/8/layout/list1"/>
    <dgm:cxn modelId="{4AAFB5E1-6E31-46EE-8EA7-9B6AD1510FB0}" srcId="{5A85B429-42AB-4135-A074-C0D4044193C9}" destId="{14604A04-5C7F-4307-B8C5-B4099B6A4787}" srcOrd="2" destOrd="0" parTransId="{4CC6D545-1CFA-4BBD-AD66-EA4E71A05DBB}" sibTransId="{F9AF28FF-7355-41C9-8A07-D62F73DBA800}"/>
    <dgm:cxn modelId="{CE2B99F0-B948-47A7-8ED3-E33914476277}" type="presOf" srcId="{85A9D079-DBEF-4E62-B2CD-C8FDC31E5E41}" destId="{05EA4B61-9971-4BC8-9549-E47E8CE86F6B}" srcOrd="1" destOrd="0" presId="urn:microsoft.com/office/officeart/2005/8/layout/list1"/>
    <dgm:cxn modelId="{53D3CA77-4C29-4305-A3D8-F1E9401D9B17}" type="presParOf" srcId="{6F6A130A-EE29-45E5-B1D4-2324B8A17B67}" destId="{6F55FF25-6D95-486A-88D0-EB3404A9762D}" srcOrd="0" destOrd="0" presId="urn:microsoft.com/office/officeart/2005/8/layout/list1"/>
    <dgm:cxn modelId="{3B520587-1C19-4F42-8CE3-32F12D9AAC50}" type="presParOf" srcId="{6F55FF25-6D95-486A-88D0-EB3404A9762D}" destId="{13DBF275-3BB7-4192-B30F-8BA807DE975D}" srcOrd="0" destOrd="0" presId="urn:microsoft.com/office/officeart/2005/8/layout/list1"/>
    <dgm:cxn modelId="{67DFDC33-1C8F-4E3D-BE89-D5B4D4D6E929}" type="presParOf" srcId="{6F55FF25-6D95-486A-88D0-EB3404A9762D}" destId="{05EA4B61-9971-4BC8-9549-E47E8CE86F6B}" srcOrd="1" destOrd="0" presId="urn:microsoft.com/office/officeart/2005/8/layout/list1"/>
    <dgm:cxn modelId="{E2B39737-D7C0-445A-8A3E-2DD7774F989F}" type="presParOf" srcId="{6F6A130A-EE29-45E5-B1D4-2324B8A17B67}" destId="{D644A0C4-B507-4063-89EE-D07241FE9FD4}" srcOrd="1" destOrd="0" presId="urn:microsoft.com/office/officeart/2005/8/layout/list1"/>
    <dgm:cxn modelId="{2BD63684-ED8D-4BFA-8390-248DBE3F609C}" type="presParOf" srcId="{6F6A130A-EE29-45E5-B1D4-2324B8A17B67}" destId="{4605AA0A-D47D-4414-B716-467F9FE7E012}" srcOrd="2" destOrd="0" presId="urn:microsoft.com/office/officeart/2005/8/layout/list1"/>
    <dgm:cxn modelId="{539F4029-C0CF-4B8C-9A38-6E0438FFAE26}" type="presParOf" srcId="{6F6A130A-EE29-45E5-B1D4-2324B8A17B67}" destId="{3D38EE73-8D83-4CB1-93E2-A24A0765C471}" srcOrd="3" destOrd="0" presId="urn:microsoft.com/office/officeart/2005/8/layout/list1"/>
    <dgm:cxn modelId="{CCAF81E2-BEA4-487F-98A0-D0729D28DBD7}" type="presParOf" srcId="{6F6A130A-EE29-45E5-B1D4-2324B8A17B67}" destId="{3FC57AEB-9FAE-47E8-BD5A-6E6F3C748545}" srcOrd="4" destOrd="0" presId="urn:microsoft.com/office/officeart/2005/8/layout/list1"/>
    <dgm:cxn modelId="{DFFD7622-696F-42B6-AED2-8850D4434B5D}" type="presParOf" srcId="{3FC57AEB-9FAE-47E8-BD5A-6E6F3C748545}" destId="{7EDFD41D-C91C-44B6-B449-E859807EC285}" srcOrd="0" destOrd="0" presId="urn:microsoft.com/office/officeart/2005/8/layout/list1"/>
    <dgm:cxn modelId="{17BAC073-1CB4-4301-868F-4BBAC64E2048}" type="presParOf" srcId="{3FC57AEB-9FAE-47E8-BD5A-6E6F3C748545}" destId="{76C013E8-BFC2-4881-B0D0-CB5C259E86E0}" srcOrd="1" destOrd="0" presId="urn:microsoft.com/office/officeart/2005/8/layout/list1"/>
    <dgm:cxn modelId="{A1F1FE21-1ECA-4BBC-AB5C-D9C385178125}" type="presParOf" srcId="{6F6A130A-EE29-45E5-B1D4-2324B8A17B67}" destId="{5CF3922E-473D-406C-82BB-52844F9D0795}" srcOrd="5" destOrd="0" presId="urn:microsoft.com/office/officeart/2005/8/layout/list1"/>
    <dgm:cxn modelId="{A0769211-9E90-4144-B3CB-E78E3D846722}" type="presParOf" srcId="{6F6A130A-EE29-45E5-B1D4-2324B8A17B67}" destId="{6E7A4DD7-62FE-427E-A385-94F5C44F3057}"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E75AB83-6230-49A7-AB21-5EF3D490B759}" type="doc">
      <dgm:prSet loTypeId="urn:microsoft.com/office/officeart/2005/8/layout/venn1" loCatId="relationship" qsTypeId="urn:microsoft.com/office/officeart/2005/8/quickstyle/simple1" qsCatId="simple" csTypeId="urn:microsoft.com/office/officeart/2005/8/colors/accent1_2" csCatId="accent1" phldr="1"/>
      <dgm:spPr/>
    </dgm:pt>
    <dgm:pt modelId="{D2B461B7-CBBF-40EC-AAAB-E4558C2F11F6}">
      <dgm:prSet phldrT="[Text]"/>
      <dgm:spPr>
        <a:solidFill>
          <a:srgbClr val="FFC000"/>
        </a:solidFill>
      </dgm:spPr>
      <dgm:t>
        <a:bodyPr/>
        <a:lstStyle/>
        <a:p>
          <a:r>
            <a:rPr lang="en-US" dirty="0">
              <a:solidFill>
                <a:schemeClr val="tx1"/>
              </a:solidFill>
            </a:rPr>
            <a:t>Recreational Users</a:t>
          </a:r>
        </a:p>
      </dgm:t>
    </dgm:pt>
    <dgm:pt modelId="{4049540B-84C5-4BFE-92D0-D949CD0C4BC0}" type="parTrans" cxnId="{AEDB3BA5-44CE-4472-A6B8-90B2E94A6B4C}">
      <dgm:prSet/>
      <dgm:spPr/>
      <dgm:t>
        <a:bodyPr/>
        <a:lstStyle/>
        <a:p>
          <a:endParaRPr lang="en-US"/>
        </a:p>
      </dgm:t>
    </dgm:pt>
    <dgm:pt modelId="{411E5C33-26FB-4244-BE9B-2E802D120E3C}" type="sibTrans" cxnId="{AEDB3BA5-44CE-4472-A6B8-90B2E94A6B4C}">
      <dgm:prSet/>
      <dgm:spPr/>
      <dgm:t>
        <a:bodyPr/>
        <a:lstStyle/>
        <a:p>
          <a:endParaRPr lang="en-US"/>
        </a:p>
      </dgm:t>
    </dgm:pt>
    <dgm:pt modelId="{B5FAE926-A135-435D-86DF-1A0FA05B06EE}">
      <dgm:prSet phldrT="[Text]"/>
      <dgm:spPr>
        <a:solidFill>
          <a:srgbClr val="C00000">
            <a:alpha val="50000"/>
          </a:srgbClr>
        </a:solidFill>
      </dgm:spPr>
      <dgm:t>
        <a:bodyPr/>
        <a:lstStyle/>
        <a:p>
          <a:r>
            <a:rPr lang="en-US" dirty="0"/>
            <a:t>People with Addictions or escaping emotional pain</a:t>
          </a:r>
        </a:p>
      </dgm:t>
    </dgm:pt>
    <dgm:pt modelId="{8FFB8C84-9620-4C27-AFC7-4190CF659D2C}" type="parTrans" cxnId="{488F58A9-2C53-4790-A257-2D6319FA7911}">
      <dgm:prSet/>
      <dgm:spPr/>
      <dgm:t>
        <a:bodyPr/>
        <a:lstStyle/>
        <a:p>
          <a:endParaRPr lang="en-US"/>
        </a:p>
      </dgm:t>
    </dgm:pt>
    <dgm:pt modelId="{FB91ACDC-CB12-447B-B967-07B3A12FB710}" type="sibTrans" cxnId="{488F58A9-2C53-4790-A257-2D6319FA7911}">
      <dgm:prSet/>
      <dgm:spPr/>
      <dgm:t>
        <a:bodyPr/>
        <a:lstStyle/>
        <a:p>
          <a:endParaRPr lang="en-US"/>
        </a:p>
      </dgm:t>
    </dgm:pt>
    <dgm:pt modelId="{0EFBBD79-4E46-4CF0-A7A5-7FB2235F38CB}">
      <dgm:prSet phldrT="[Text]"/>
      <dgm:spPr>
        <a:solidFill>
          <a:srgbClr val="00FFFF">
            <a:alpha val="50000"/>
          </a:srgbClr>
        </a:solidFill>
      </dgm:spPr>
      <dgm:t>
        <a:bodyPr/>
        <a:lstStyle/>
        <a:p>
          <a:r>
            <a:rPr lang="en-US" dirty="0"/>
            <a:t>Pain Patients seeking more relief</a:t>
          </a:r>
        </a:p>
      </dgm:t>
    </dgm:pt>
    <dgm:pt modelId="{39ED9494-AF21-4C7B-9ECB-53CEC2DA6261}" type="parTrans" cxnId="{E01DE3E2-BD28-4B4B-820A-85A202EFBB3C}">
      <dgm:prSet/>
      <dgm:spPr/>
      <dgm:t>
        <a:bodyPr/>
        <a:lstStyle/>
        <a:p>
          <a:endParaRPr lang="en-US"/>
        </a:p>
      </dgm:t>
    </dgm:pt>
    <dgm:pt modelId="{05A6B3AF-E20E-4B81-B248-F527C1DE12DC}" type="sibTrans" cxnId="{E01DE3E2-BD28-4B4B-820A-85A202EFBB3C}">
      <dgm:prSet/>
      <dgm:spPr/>
      <dgm:t>
        <a:bodyPr/>
        <a:lstStyle/>
        <a:p>
          <a:endParaRPr lang="en-US"/>
        </a:p>
      </dgm:t>
    </dgm:pt>
    <dgm:pt modelId="{DDD836DA-CF3C-438A-B28E-93FCA90EE1D7}" type="pres">
      <dgm:prSet presAssocID="{DE75AB83-6230-49A7-AB21-5EF3D490B759}" presName="compositeShape" presStyleCnt="0">
        <dgm:presLayoutVars>
          <dgm:chMax val="7"/>
          <dgm:dir/>
          <dgm:resizeHandles val="exact"/>
        </dgm:presLayoutVars>
      </dgm:prSet>
      <dgm:spPr/>
    </dgm:pt>
    <dgm:pt modelId="{4DF7A536-B2D2-415B-BA1F-17BF7D3DAB5F}" type="pres">
      <dgm:prSet presAssocID="{D2B461B7-CBBF-40EC-AAAB-E4558C2F11F6}" presName="circ1" presStyleLbl="vennNode1" presStyleIdx="0" presStyleCnt="3"/>
      <dgm:spPr/>
    </dgm:pt>
    <dgm:pt modelId="{38B8E945-C58B-42AF-A972-E4DEC4154DA7}" type="pres">
      <dgm:prSet presAssocID="{D2B461B7-CBBF-40EC-AAAB-E4558C2F11F6}" presName="circ1Tx" presStyleLbl="revTx" presStyleIdx="0" presStyleCnt="0">
        <dgm:presLayoutVars>
          <dgm:chMax val="0"/>
          <dgm:chPref val="0"/>
          <dgm:bulletEnabled val="1"/>
        </dgm:presLayoutVars>
      </dgm:prSet>
      <dgm:spPr/>
    </dgm:pt>
    <dgm:pt modelId="{7217AD9D-79F9-41D2-B33F-CEDF8C274151}" type="pres">
      <dgm:prSet presAssocID="{B5FAE926-A135-435D-86DF-1A0FA05B06EE}" presName="circ2" presStyleLbl="vennNode1" presStyleIdx="1" presStyleCnt="3" custScaleX="95852"/>
      <dgm:spPr/>
    </dgm:pt>
    <dgm:pt modelId="{2874A8CE-C71D-4C2E-B51E-F7BADBA894D1}" type="pres">
      <dgm:prSet presAssocID="{B5FAE926-A135-435D-86DF-1A0FA05B06EE}" presName="circ2Tx" presStyleLbl="revTx" presStyleIdx="0" presStyleCnt="0">
        <dgm:presLayoutVars>
          <dgm:chMax val="0"/>
          <dgm:chPref val="0"/>
          <dgm:bulletEnabled val="1"/>
        </dgm:presLayoutVars>
      </dgm:prSet>
      <dgm:spPr/>
    </dgm:pt>
    <dgm:pt modelId="{02759C42-9952-48F6-8160-52D245A32EFB}" type="pres">
      <dgm:prSet presAssocID="{0EFBBD79-4E46-4CF0-A7A5-7FB2235F38CB}" presName="circ3" presStyleLbl="vennNode1" presStyleIdx="2" presStyleCnt="3" custScaleX="97113"/>
      <dgm:spPr/>
    </dgm:pt>
    <dgm:pt modelId="{74FB4E60-F13E-40B2-B824-B78B0F71966E}" type="pres">
      <dgm:prSet presAssocID="{0EFBBD79-4E46-4CF0-A7A5-7FB2235F38CB}" presName="circ3Tx" presStyleLbl="revTx" presStyleIdx="0" presStyleCnt="0">
        <dgm:presLayoutVars>
          <dgm:chMax val="0"/>
          <dgm:chPref val="0"/>
          <dgm:bulletEnabled val="1"/>
        </dgm:presLayoutVars>
      </dgm:prSet>
      <dgm:spPr/>
    </dgm:pt>
  </dgm:ptLst>
  <dgm:cxnLst>
    <dgm:cxn modelId="{F2E8B43B-EF34-42B0-957D-37E94B478C0B}" type="presOf" srcId="{D2B461B7-CBBF-40EC-AAAB-E4558C2F11F6}" destId="{38B8E945-C58B-42AF-A972-E4DEC4154DA7}" srcOrd="1" destOrd="0" presId="urn:microsoft.com/office/officeart/2005/8/layout/venn1"/>
    <dgm:cxn modelId="{C3180C52-F3BA-455E-A37C-8E0E66DFD89D}" type="presOf" srcId="{B5FAE926-A135-435D-86DF-1A0FA05B06EE}" destId="{2874A8CE-C71D-4C2E-B51E-F7BADBA894D1}" srcOrd="1" destOrd="0" presId="urn:microsoft.com/office/officeart/2005/8/layout/venn1"/>
    <dgm:cxn modelId="{E65DFE53-FE91-497C-8B02-7C126EA16B71}" type="presOf" srcId="{0EFBBD79-4E46-4CF0-A7A5-7FB2235F38CB}" destId="{02759C42-9952-48F6-8160-52D245A32EFB}" srcOrd="0" destOrd="0" presId="urn:microsoft.com/office/officeart/2005/8/layout/venn1"/>
    <dgm:cxn modelId="{2EB38356-3419-436B-B174-354632B37CCB}" type="presOf" srcId="{DE75AB83-6230-49A7-AB21-5EF3D490B759}" destId="{DDD836DA-CF3C-438A-B28E-93FCA90EE1D7}" srcOrd="0" destOrd="0" presId="urn:microsoft.com/office/officeart/2005/8/layout/venn1"/>
    <dgm:cxn modelId="{0D1EFC59-DFF0-425B-B22C-1DF2AE584B1B}" type="presOf" srcId="{D2B461B7-CBBF-40EC-AAAB-E4558C2F11F6}" destId="{4DF7A536-B2D2-415B-BA1F-17BF7D3DAB5F}" srcOrd="0" destOrd="0" presId="urn:microsoft.com/office/officeart/2005/8/layout/venn1"/>
    <dgm:cxn modelId="{A985F095-706E-4B15-B111-BA6F49174752}" type="presOf" srcId="{B5FAE926-A135-435D-86DF-1A0FA05B06EE}" destId="{7217AD9D-79F9-41D2-B33F-CEDF8C274151}" srcOrd="0" destOrd="0" presId="urn:microsoft.com/office/officeart/2005/8/layout/venn1"/>
    <dgm:cxn modelId="{AEDB3BA5-44CE-4472-A6B8-90B2E94A6B4C}" srcId="{DE75AB83-6230-49A7-AB21-5EF3D490B759}" destId="{D2B461B7-CBBF-40EC-AAAB-E4558C2F11F6}" srcOrd="0" destOrd="0" parTransId="{4049540B-84C5-4BFE-92D0-D949CD0C4BC0}" sibTransId="{411E5C33-26FB-4244-BE9B-2E802D120E3C}"/>
    <dgm:cxn modelId="{488F58A9-2C53-4790-A257-2D6319FA7911}" srcId="{DE75AB83-6230-49A7-AB21-5EF3D490B759}" destId="{B5FAE926-A135-435D-86DF-1A0FA05B06EE}" srcOrd="1" destOrd="0" parTransId="{8FFB8C84-9620-4C27-AFC7-4190CF659D2C}" sibTransId="{FB91ACDC-CB12-447B-B967-07B3A12FB710}"/>
    <dgm:cxn modelId="{E01DE3E2-BD28-4B4B-820A-85A202EFBB3C}" srcId="{DE75AB83-6230-49A7-AB21-5EF3D490B759}" destId="{0EFBBD79-4E46-4CF0-A7A5-7FB2235F38CB}" srcOrd="2" destOrd="0" parTransId="{39ED9494-AF21-4C7B-9ECB-53CEC2DA6261}" sibTransId="{05A6B3AF-E20E-4B81-B248-F527C1DE12DC}"/>
    <dgm:cxn modelId="{E842FBEC-E8D9-4B94-A533-619D9BBA81EA}" type="presOf" srcId="{0EFBBD79-4E46-4CF0-A7A5-7FB2235F38CB}" destId="{74FB4E60-F13E-40B2-B824-B78B0F71966E}" srcOrd="1" destOrd="0" presId="urn:microsoft.com/office/officeart/2005/8/layout/venn1"/>
    <dgm:cxn modelId="{8E24137B-5AC3-46CE-A28A-F541659F1696}" type="presParOf" srcId="{DDD836DA-CF3C-438A-B28E-93FCA90EE1D7}" destId="{4DF7A536-B2D2-415B-BA1F-17BF7D3DAB5F}" srcOrd="0" destOrd="0" presId="urn:microsoft.com/office/officeart/2005/8/layout/venn1"/>
    <dgm:cxn modelId="{5A9DAAC4-531D-4187-857B-1FD342898D1D}" type="presParOf" srcId="{DDD836DA-CF3C-438A-B28E-93FCA90EE1D7}" destId="{38B8E945-C58B-42AF-A972-E4DEC4154DA7}" srcOrd="1" destOrd="0" presId="urn:microsoft.com/office/officeart/2005/8/layout/venn1"/>
    <dgm:cxn modelId="{95D2AD4B-600E-436E-86E6-C917BF2123BF}" type="presParOf" srcId="{DDD836DA-CF3C-438A-B28E-93FCA90EE1D7}" destId="{7217AD9D-79F9-41D2-B33F-CEDF8C274151}" srcOrd="2" destOrd="0" presId="urn:microsoft.com/office/officeart/2005/8/layout/venn1"/>
    <dgm:cxn modelId="{29D8D58A-96A7-41F5-B6AE-2E9E9CDC6A6F}" type="presParOf" srcId="{DDD836DA-CF3C-438A-B28E-93FCA90EE1D7}" destId="{2874A8CE-C71D-4C2E-B51E-F7BADBA894D1}" srcOrd="3" destOrd="0" presId="urn:microsoft.com/office/officeart/2005/8/layout/venn1"/>
    <dgm:cxn modelId="{8E086E3D-F26F-4820-A4F0-E197DB6D6FCE}" type="presParOf" srcId="{DDD836DA-CF3C-438A-B28E-93FCA90EE1D7}" destId="{02759C42-9952-48F6-8160-52D245A32EFB}" srcOrd="4" destOrd="0" presId="urn:microsoft.com/office/officeart/2005/8/layout/venn1"/>
    <dgm:cxn modelId="{E7197B7A-A8DF-40AE-9CB1-1C87B71E8047}" type="presParOf" srcId="{DDD836DA-CF3C-438A-B28E-93FCA90EE1D7}" destId="{74FB4E60-F13E-40B2-B824-B78B0F71966E}"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5BA4F8-041C-4A6C-A954-12CF36367ACF}">
      <dsp:nvSpPr>
        <dsp:cNvPr id="0" name=""/>
        <dsp:cNvSpPr/>
      </dsp:nvSpPr>
      <dsp:spPr>
        <a:xfrm>
          <a:off x="0" y="760682"/>
          <a:ext cx="4885203" cy="89505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solidFill>
                <a:schemeClr val="accent2"/>
              </a:solidFill>
            </a:rPr>
            <a:t>Complaints about NP violations of the Uniform Controlled Substance Act are increasing, especially with Full Practice Authority</a:t>
          </a:r>
        </a:p>
      </dsp:txBody>
      <dsp:txXfrm>
        <a:off x="43693" y="804375"/>
        <a:ext cx="4797817" cy="807664"/>
      </dsp:txXfrm>
    </dsp:sp>
    <dsp:sp modelId="{AB592113-5BBC-4EBF-B7DF-F2BB129A6D6A}">
      <dsp:nvSpPr>
        <dsp:cNvPr id="0" name=""/>
        <dsp:cNvSpPr/>
      </dsp:nvSpPr>
      <dsp:spPr>
        <a:xfrm>
          <a:off x="0" y="1704692"/>
          <a:ext cx="4885203" cy="895050"/>
        </a:xfrm>
        <a:prstGeom prst="roundRect">
          <a:avLst/>
        </a:prstGeom>
        <a:gradFill rotWithShape="0">
          <a:gsLst>
            <a:gs pos="0">
              <a:schemeClr val="accent5">
                <a:hueOff val="814257"/>
                <a:satOff val="2799"/>
                <a:lumOff val="-13432"/>
                <a:alphaOff val="0"/>
                <a:shade val="51000"/>
                <a:satMod val="130000"/>
              </a:schemeClr>
            </a:gs>
            <a:gs pos="80000">
              <a:schemeClr val="accent5">
                <a:hueOff val="814257"/>
                <a:satOff val="2799"/>
                <a:lumOff val="-13432"/>
                <a:alphaOff val="0"/>
                <a:shade val="93000"/>
                <a:satMod val="130000"/>
              </a:schemeClr>
            </a:gs>
            <a:gs pos="100000">
              <a:schemeClr val="accent5">
                <a:hueOff val="814257"/>
                <a:satOff val="2799"/>
                <a:lumOff val="-1343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Opioid prescribing education remains sporadic in NP curricula</a:t>
          </a:r>
        </a:p>
      </dsp:txBody>
      <dsp:txXfrm>
        <a:off x="43693" y="1748385"/>
        <a:ext cx="4797817" cy="807664"/>
      </dsp:txXfrm>
    </dsp:sp>
    <dsp:sp modelId="{E42499B2-46DC-4541-85B2-A407AF1D5C3A}">
      <dsp:nvSpPr>
        <dsp:cNvPr id="0" name=""/>
        <dsp:cNvSpPr/>
      </dsp:nvSpPr>
      <dsp:spPr>
        <a:xfrm>
          <a:off x="0" y="2648702"/>
          <a:ext cx="4885203" cy="895050"/>
        </a:xfrm>
        <a:prstGeom prst="roundRect">
          <a:avLst/>
        </a:prstGeom>
        <a:gradFill rotWithShape="0">
          <a:gsLst>
            <a:gs pos="0">
              <a:schemeClr val="accent5">
                <a:hueOff val="1628513"/>
                <a:satOff val="5598"/>
                <a:lumOff val="-26863"/>
                <a:alphaOff val="0"/>
                <a:shade val="51000"/>
                <a:satMod val="130000"/>
              </a:schemeClr>
            </a:gs>
            <a:gs pos="80000">
              <a:schemeClr val="accent5">
                <a:hueOff val="1628513"/>
                <a:satOff val="5598"/>
                <a:lumOff val="-26863"/>
                <a:alphaOff val="0"/>
                <a:shade val="93000"/>
                <a:satMod val="130000"/>
              </a:schemeClr>
            </a:gs>
            <a:gs pos="100000">
              <a:schemeClr val="accent5">
                <a:hueOff val="1628513"/>
                <a:satOff val="5598"/>
                <a:lumOff val="-2686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Primary care NPs are doing more chronic pain management</a:t>
          </a:r>
        </a:p>
      </dsp:txBody>
      <dsp:txXfrm>
        <a:off x="43693" y="2692395"/>
        <a:ext cx="4797817" cy="807664"/>
      </dsp:txXfrm>
    </dsp:sp>
    <dsp:sp modelId="{55F12B05-42A8-47C7-89A0-AE2F4233576D}">
      <dsp:nvSpPr>
        <dsp:cNvPr id="0" name=""/>
        <dsp:cNvSpPr/>
      </dsp:nvSpPr>
      <dsp:spPr>
        <a:xfrm>
          <a:off x="0" y="3592712"/>
          <a:ext cx="4885203" cy="895050"/>
        </a:xfrm>
        <a:prstGeom prst="roundRect">
          <a:avLst/>
        </a:prstGeom>
        <a:gradFill rotWithShape="0">
          <a:gsLst>
            <a:gs pos="0">
              <a:schemeClr val="accent5">
                <a:hueOff val="2442770"/>
                <a:satOff val="8397"/>
                <a:lumOff val="-40295"/>
                <a:alphaOff val="0"/>
                <a:shade val="51000"/>
                <a:satMod val="130000"/>
              </a:schemeClr>
            </a:gs>
            <a:gs pos="80000">
              <a:schemeClr val="accent5">
                <a:hueOff val="2442770"/>
                <a:satOff val="8397"/>
                <a:lumOff val="-40295"/>
                <a:alphaOff val="0"/>
                <a:shade val="93000"/>
                <a:satMod val="130000"/>
              </a:schemeClr>
            </a:gs>
            <a:gs pos="100000">
              <a:schemeClr val="accent5">
                <a:hueOff val="2442770"/>
                <a:satOff val="8397"/>
                <a:lumOff val="-4029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Pain management and relief is a common expectation by the public and 80-85% of patients taking opioids do not misuse</a:t>
          </a:r>
        </a:p>
      </dsp:txBody>
      <dsp:txXfrm>
        <a:off x="43693" y="3636405"/>
        <a:ext cx="4797817" cy="807664"/>
      </dsp:txXfrm>
    </dsp:sp>
    <dsp:sp modelId="{8B14573D-20AA-4F00-9382-53A4D5F2B30C}">
      <dsp:nvSpPr>
        <dsp:cNvPr id="0" name=""/>
        <dsp:cNvSpPr/>
      </dsp:nvSpPr>
      <dsp:spPr>
        <a:xfrm>
          <a:off x="0" y="4536722"/>
          <a:ext cx="4885203" cy="895050"/>
        </a:xfrm>
        <a:prstGeom prst="roundRect">
          <a:avLst/>
        </a:prstGeom>
        <a:gradFill rotWithShape="0">
          <a:gsLst>
            <a:gs pos="0">
              <a:schemeClr val="accent5">
                <a:hueOff val="3257026"/>
                <a:satOff val="11196"/>
                <a:lumOff val="-53726"/>
                <a:alphaOff val="0"/>
                <a:shade val="51000"/>
                <a:satMod val="130000"/>
              </a:schemeClr>
            </a:gs>
            <a:gs pos="80000">
              <a:schemeClr val="accent5">
                <a:hueOff val="3257026"/>
                <a:satOff val="11196"/>
                <a:lumOff val="-53726"/>
                <a:alphaOff val="0"/>
                <a:shade val="93000"/>
                <a:satMod val="130000"/>
              </a:schemeClr>
            </a:gs>
            <a:gs pos="100000">
              <a:schemeClr val="accent5">
                <a:hueOff val="3257026"/>
                <a:satOff val="11196"/>
                <a:lumOff val="-5372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Non-pharmacological interventions are not well covered by insurances</a:t>
          </a:r>
        </a:p>
      </dsp:txBody>
      <dsp:txXfrm>
        <a:off x="43693" y="4580415"/>
        <a:ext cx="4797817" cy="8076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B61C6-E473-429A-81BB-A80CACD2F89F}">
      <dsp:nvSpPr>
        <dsp:cNvPr id="0" name=""/>
        <dsp:cNvSpPr/>
      </dsp:nvSpPr>
      <dsp:spPr>
        <a:xfrm>
          <a:off x="0" y="0"/>
          <a:ext cx="486965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0081D7-536C-4D28-BEE8-A7CA503A1A2E}">
      <dsp:nvSpPr>
        <dsp:cNvPr id="0" name=""/>
        <dsp:cNvSpPr/>
      </dsp:nvSpPr>
      <dsp:spPr>
        <a:xfrm>
          <a:off x="0" y="0"/>
          <a:ext cx="4869656"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Minimal progress by police to impact the wave of illegal drug use.</a:t>
          </a:r>
        </a:p>
      </dsp:txBody>
      <dsp:txXfrm>
        <a:off x="0" y="0"/>
        <a:ext cx="4869656" cy="1276350"/>
      </dsp:txXfrm>
    </dsp:sp>
    <dsp:sp modelId="{6D1C9D1C-219D-4F27-9FE1-A7585941B413}">
      <dsp:nvSpPr>
        <dsp:cNvPr id="0" name=""/>
        <dsp:cNvSpPr/>
      </dsp:nvSpPr>
      <dsp:spPr>
        <a:xfrm>
          <a:off x="0" y="1276350"/>
          <a:ext cx="4869656"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C87169-1E95-4636-A2A5-49456DFE5396}">
      <dsp:nvSpPr>
        <dsp:cNvPr id="0" name=""/>
        <dsp:cNvSpPr/>
      </dsp:nvSpPr>
      <dsp:spPr>
        <a:xfrm>
          <a:off x="0" y="1276350"/>
          <a:ext cx="4869656"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Attention has shifted to impacting prescribers to decrease numbers of pills and lower dosages.</a:t>
          </a:r>
        </a:p>
      </dsp:txBody>
      <dsp:txXfrm>
        <a:off x="0" y="1276350"/>
        <a:ext cx="4869656" cy="1276350"/>
      </dsp:txXfrm>
    </dsp:sp>
    <dsp:sp modelId="{A86205D5-9EF3-4AEF-9EF7-E816BE3A648F}">
      <dsp:nvSpPr>
        <dsp:cNvPr id="0" name=""/>
        <dsp:cNvSpPr/>
      </dsp:nvSpPr>
      <dsp:spPr>
        <a:xfrm>
          <a:off x="0" y="2552700"/>
          <a:ext cx="4869656"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CCF3BD-1946-4CDA-8CE0-0035ABDD22F1}">
      <dsp:nvSpPr>
        <dsp:cNvPr id="0" name=""/>
        <dsp:cNvSpPr/>
      </dsp:nvSpPr>
      <dsp:spPr>
        <a:xfrm>
          <a:off x="0" y="2552700"/>
          <a:ext cx="4869656"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Less than 25% of prescribers have completed safe opioid prescribing continuing education.</a:t>
          </a:r>
        </a:p>
      </dsp:txBody>
      <dsp:txXfrm>
        <a:off x="0" y="2552700"/>
        <a:ext cx="4869656" cy="1276350"/>
      </dsp:txXfrm>
    </dsp:sp>
    <dsp:sp modelId="{4CDEE0BA-806F-4131-AD2A-3FFEF1913883}">
      <dsp:nvSpPr>
        <dsp:cNvPr id="0" name=""/>
        <dsp:cNvSpPr/>
      </dsp:nvSpPr>
      <dsp:spPr>
        <a:xfrm>
          <a:off x="0" y="3829050"/>
          <a:ext cx="4869656" cy="0"/>
        </a:xfrm>
        <a:prstGeom prst="lin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0415D0-311C-4F46-A382-9B6618BBA76B}">
      <dsp:nvSpPr>
        <dsp:cNvPr id="0" name=""/>
        <dsp:cNvSpPr/>
      </dsp:nvSpPr>
      <dsp:spPr>
        <a:xfrm>
          <a:off x="0" y="3829050"/>
          <a:ext cx="4869656"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40% of NPs have completed since 2011</a:t>
          </a:r>
        </a:p>
      </dsp:txBody>
      <dsp:txXfrm>
        <a:off x="0" y="3829050"/>
        <a:ext cx="4869656" cy="12763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4CA4A-D937-401E-AFF1-B9BCCCF61E58}">
      <dsp:nvSpPr>
        <dsp:cNvPr id="0" name=""/>
        <dsp:cNvSpPr/>
      </dsp:nvSpPr>
      <dsp:spPr>
        <a:xfrm>
          <a:off x="0" y="718"/>
          <a:ext cx="4885203"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6EC3B3-C5EE-4721-8022-B5B24EED2F9F}">
      <dsp:nvSpPr>
        <dsp:cNvPr id="0" name=""/>
        <dsp:cNvSpPr/>
      </dsp:nvSpPr>
      <dsp:spPr>
        <a:xfrm>
          <a:off x="0" y="718"/>
          <a:ext cx="4885203" cy="1176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Funded prescriber education grants through REMS requirements</a:t>
          </a:r>
        </a:p>
      </dsp:txBody>
      <dsp:txXfrm>
        <a:off x="0" y="718"/>
        <a:ext cx="4885203" cy="1176797"/>
      </dsp:txXfrm>
    </dsp:sp>
    <dsp:sp modelId="{AE5A35CA-A0AA-489A-A2A2-C765B6A1D2C6}">
      <dsp:nvSpPr>
        <dsp:cNvPr id="0" name=""/>
        <dsp:cNvSpPr/>
      </dsp:nvSpPr>
      <dsp:spPr>
        <a:xfrm>
          <a:off x="0" y="1177516"/>
          <a:ext cx="4885203"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095653-1793-4969-A73C-D7D0C2075A3F}">
      <dsp:nvSpPr>
        <dsp:cNvPr id="0" name=""/>
        <dsp:cNvSpPr/>
      </dsp:nvSpPr>
      <dsp:spPr>
        <a:xfrm>
          <a:off x="0" y="1177516"/>
          <a:ext cx="4885203" cy="1176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Supported development of abuse deterrent medication formulations</a:t>
          </a:r>
        </a:p>
      </dsp:txBody>
      <dsp:txXfrm>
        <a:off x="0" y="1177516"/>
        <a:ext cx="4885203" cy="1176797"/>
      </dsp:txXfrm>
    </dsp:sp>
    <dsp:sp modelId="{DAC64657-47A6-43A4-A722-CFDB29FEA177}">
      <dsp:nvSpPr>
        <dsp:cNvPr id="0" name=""/>
        <dsp:cNvSpPr/>
      </dsp:nvSpPr>
      <dsp:spPr>
        <a:xfrm>
          <a:off x="0" y="2354314"/>
          <a:ext cx="4885203"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0EA530-E02A-4B81-B88D-959EF4D08DD4}">
      <dsp:nvSpPr>
        <dsp:cNvPr id="0" name=""/>
        <dsp:cNvSpPr/>
      </dsp:nvSpPr>
      <dsp:spPr>
        <a:xfrm>
          <a:off x="0" y="2354314"/>
          <a:ext cx="4885203" cy="1176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Gathered panels of experts to bring national standards into a common framework between stakeholder groups</a:t>
          </a:r>
        </a:p>
      </dsp:txBody>
      <dsp:txXfrm>
        <a:off x="0" y="2354314"/>
        <a:ext cx="4885203" cy="1176797"/>
      </dsp:txXfrm>
    </dsp:sp>
    <dsp:sp modelId="{C0B1EDA2-5400-430F-B09B-69D1D98BE4D3}">
      <dsp:nvSpPr>
        <dsp:cNvPr id="0" name=""/>
        <dsp:cNvSpPr/>
      </dsp:nvSpPr>
      <dsp:spPr>
        <a:xfrm>
          <a:off x="0" y="3531111"/>
          <a:ext cx="4885203"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9A47AF-CA7F-497D-A37C-2704C211AC30}">
      <dsp:nvSpPr>
        <dsp:cNvPr id="0" name=""/>
        <dsp:cNvSpPr/>
      </dsp:nvSpPr>
      <dsp:spPr>
        <a:xfrm>
          <a:off x="0" y="3531111"/>
          <a:ext cx="4885203" cy="1176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Supported expansion of PDMP program</a:t>
          </a:r>
        </a:p>
      </dsp:txBody>
      <dsp:txXfrm>
        <a:off x="0" y="3531111"/>
        <a:ext cx="4885203" cy="1176797"/>
      </dsp:txXfrm>
    </dsp:sp>
    <dsp:sp modelId="{E0626B96-FF61-479D-8082-B3617E46E432}">
      <dsp:nvSpPr>
        <dsp:cNvPr id="0" name=""/>
        <dsp:cNvSpPr/>
      </dsp:nvSpPr>
      <dsp:spPr>
        <a:xfrm>
          <a:off x="0" y="4707909"/>
          <a:ext cx="4885203"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63402D-ACCD-4C1D-8111-D23082EB2AE3}">
      <dsp:nvSpPr>
        <dsp:cNvPr id="0" name=""/>
        <dsp:cNvSpPr/>
      </dsp:nvSpPr>
      <dsp:spPr>
        <a:xfrm>
          <a:off x="0" y="4707909"/>
          <a:ext cx="4885203" cy="1176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Increased overall monitoring programs</a:t>
          </a:r>
        </a:p>
      </dsp:txBody>
      <dsp:txXfrm>
        <a:off x="0" y="4707909"/>
        <a:ext cx="4885203" cy="11767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66CA2D-1DF0-4A0D-A539-9BCA4CC4001B}">
      <dsp:nvSpPr>
        <dsp:cNvPr id="0" name=""/>
        <dsp:cNvSpPr/>
      </dsp:nvSpPr>
      <dsp:spPr>
        <a:xfrm>
          <a:off x="0" y="1304316"/>
          <a:ext cx="4885203" cy="5796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951B1A4-4B90-4885-8C69-CD684C3027C2}">
      <dsp:nvSpPr>
        <dsp:cNvPr id="0" name=""/>
        <dsp:cNvSpPr/>
      </dsp:nvSpPr>
      <dsp:spPr>
        <a:xfrm>
          <a:off x="244260" y="180678"/>
          <a:ext cx="4250307" cy="1463118"/>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254" tIns="0" rIns="129254" bIns="0" numCol="1" spcCol="1270" anchor="ctr" anchorCtr="0">
          <a:noAutofit/>
        </a:bodyPr>
        <a:lstStyle/>
        <a:p>
          <a:pPr marL="0" lvl="0" indent="0" algn="l" defTabSz="1022350">
            <a:lnSpc>
              <a:spcPct val="90000"/>
            </a:lnSpc>
            <a:spcBef>
              <a:spcPct val="0"/>
            </a:spcBef>
            <a:spcAft>
              <a:spcPct val="35000"/>
            </a:spcAft>
            <a:buNone/>
          </a:pPr>
          <a:r>
            <a:rPr lang="en-US" sz="2300" kern="1200" dirty="0"/>
            <a:t>Focus is on Safe Opioid Prescribing</a:t>
          </a:r>
        </a:p>
      </dsp:txBody>
      <dsp:txXfrm>
        <a:off x="315684" y="252102"/>
        <a:ext cx="4107459" cy="1320270"/>
      </dsp:txXfrm>
    </dsp:sp>
    <dsp:sp modelId="{8A68D729-80CC-40B9-A246-6AC321C46D15}">
      <dsp:nvSpPr>
        <dsp:cNvPr id="0" name=""/>
        <dsp:cNvSpPr/>
      </dsp:nvSpPr>
      <dsp:spPr>
        <a:xfrm>
          <a:off x="0" y="2734297"/>
          <a:ext cx="4885203" cy="2970449"/>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79146" tIns="479044" rIns="379146" bIns="163576" numCol="1" spcCol="1270" anchor="t" anchorCtr="0">
          <a:noAutofit/>
        </a:bodyPr>
        <a:lstStyle/>
        <a:p>
          <a:pPr marL="228600" lvl="1" indent="-228600" algn="l" defTabSz="1022350">
            <a:lnSpc>
              <a:spcPct val="90000"/>
            </a:lnSpc>
            <a:spcBef>
              <a:spcPct val="0"/>
            </a:spcBef>
            <a:spcAft>
              <a:spcPct val="15000"/>
            </a:spcAft>
            <a:buFont typeface="+mj-lt"/>
            <a:buAutoNum type="arabicPeriod"/>
          </a:pPr>
          <a:r>
            <a:rPr lang="en-US" sz="2300" kern="1200" dirty="0"/>
            <a:t>Assessment of pain, risk and opioid need</a:t>
          </a:r>
        </a:p>
        <a:p>
          <a:pPr marL="228600" lvl="1" indent="-228600" algn="l" defTabSz="1022350">
            <a:lnSpc>
              <a:spcPct val="90000"/>
            </a:lnSpc>
            <a:spcBef>
              <a:spcPct val="0"/>
            </a:spcBef>
            <a:spcAft>
              <a:spcPct val="15000"/>
            </a:spcAft>
            <a:buFont typeface="+mj-lt"/>
            <a:buAutoNum type="arabicPeriod"/>
          </a:pPr>
          <a:r>
            <a:rPr lang="en-US" sz="2300" kern="1200" dirty="0"/>
            <a:t>Trial of an Opioid</a:t>
          </a:r>
        </a:p>
        <a:p>
          <a:pPr marL="228600" lvl="1" indent="-228600" algn="l" defTabSz="1022350">
            <a:lnSpc>
              <a:spcPct val="90000"/>
            </a:lnSpc>
            <a:spcBef>
              <a:spcPct val="0"/>
            </a:spcBef>
            <a:spcAft>
              <a:spcPct val="15000"/>
            </a:spcAft>
            <a:buFont typeface="+mj-lt"/>
            <a:buAutoNum type="arabicPeriod"/>
          </a:pPr>
          <a:r>
            <a:rPr lang="en-US" sz="2300" kern="1200" dirty="0"/>
            <a:t>Maintenance of Opioid Therapy</a:t>
          </a:r>
        </a:p>
        <a:p>
          <a:pPr marL="228600" lvl="1" indent="-228600" algn="l" defTabSz="1022350">
            <a:lnSpc>
              <a:spcPct val="90000"/>
            </a:lnSpc>
            <a:spcBef>
              <a:spcPct val="0"/>
            </a:spcBef>
            <a:spcAft>
              <a:spcPct val="15000"/>
            </a:spcAft>
            <a:buFont typeface="+mj-lt"/>
            <a:buAutoNum type="arabicPeriod"/>
          </a:pPr>
          <a:r>
            <a:rPr lang="en-US" sz="2300" kern="1200" dirty="0"/>
            <a:t>Termination of opioid treatment</a:t>
          </a:r>
        </a:p>
      </dsp:txBody>
      <dsp:txXfrm>
        <a:off x="0" y="2734297"/>
        <a:ext cx="4885203" cy="2970449"/>
      </dsp:txXfrm>
    </dsp:sp>
    <dsp:sp modelId="{5ABA93AC-6DA2-411B-81BE-A74CFC8A418D}">
      <dsp:nvSpPr>
        <dsp:cNvPr id="0" name=""/>
        <dsp:cNvSpPr/>
      </dsp:nvSpPr>
      <dsp:spPr>
        <a:xfrm>
          <a:off x="244260" y="2008116"/>
          <a:ext cx="3591923" cy="1065661"/>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254" tIns="0" rIns="129254" bIns="0" numCol="1" spcCol="1270" anchor="ctr" anchorCtr="0">
          <a:noAutofit/>
        </a:bodyPr>
        <a:lstStyle/>
        <a:p>
          <a:pPr marL="0" lvl="0" indent="0" algn="l" defTabSz="1022350">
            <a:lnSpc>
              <a:spcPct val="90000"/>
            </a:lnSpc>
            <a:spcBef>
              <a:spcPct val="0"/>
            </a:spcBef>
            <a:spcAft>
              <a:spcPct val="35000"/>
            </a:spcAft>
            <a:buNone/>
          </a:pPr>
          <a:r>
            <a:rPr lang="en-US" sz="2300" kern="1200" dirty="0"/>
            <a:t>4 Phases of safe prescribing are outlined</a:t>
          </a:r>
        </a:p>
      </dsp:txBody>
      <dsp:txXfrm>
        <a:off x="296281" y="2060137"/>
        <a:ext cx="3487881" cy="9616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76EFF5-478A-4914-82AD-DF0F0F71CECE}">
      <dsp:nvSpPr>
        <dsp:cNvPr id="0" name=""/>
        <dsp:cNvSpPr/>
      </dsp:nvSpPr>
      <dsp:spPr>
        <a:xfrm>
          <a:off x="0" y="562087"/>
          <a:ext cx="1589250" cy="476775"/>
        </a:xfrm>
        <a:prstGeom prst="chevron">
          <a:avLst>
            <a:gd name="adj" fmla="val 3000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58868" tIns="58868" rIns="58868" bIns="58868" numCol="1" spcCol="1270" anchor="ctr" anchorCtr="0">
          <a:noAutofit/>
        </a:bodyPr>
        <a:lstStyle/>
        <a:p>
          <a:pPr marL="0" lvl="0" indent="0" algn="ctr" defTabSz="622300">
            <a:lnSpc>
              <a:spcPct val="90000"/>
            </a:lnSpc>
            <a:spcBef>
              <a:spcPct val="0"/>
            </a:spcBef>
            <a:spcAft>
              <a:spcPct val="35000"/>
            </a:spcAft>
            <a:buNone/>
          </a:pPr>
          <a:r>
            <a:rPr lang="en-US" sz="1400" kern="1200" dirty="0"/>
            <a:t>PPA</a:t>
          </a:r>
        </a:p>
      </dsp:txBody>
      <dsp:txXfrm>
        <a:off x="143033" y="562087"/>
        <a:ext cx="1303185" cy="476775"/>
      </dsp:txXfrm>
    </dsp:sp>
    <dsp:sp modelId="{E3494868-5995-46A9-91DA-0E4553B5CB5A}">
      <dsp:nvSpPr>
        <dsp:cNvPr id="0" name=""/>
        <dsp:cNvSpPr/>
      </dsp:nvSpPr>
      <dsp:spPr>
        <a:xfrm>
          <a:off x="2910" y="1368052"/>
          <a:ext cx="1439131" cy="2499622"/>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059" tIns="114059" rIns="114059" bIns="228117" numCol="1" spcCol="1270" anchor="t" anchorCtr="0">
          <a:noAutofit/>
        </a:bodyPr>
        <a:lstStyle/>
        <a:p>
          <a:pPr marL="0" lvl="0" indent="0" algn="l" defTabSz="889000">
            <a:lnSpc>
              <a:spcPct val="90000"/>
            </a:lnSpc>
            <a:spcBef>
              <a:spcPct val="0"/>
            </a:spcBef>
            <a:spcAft>
              <a:spcPct val="35000"/>
            </a:spcAft>
            <a:buNone/>
          </a:pPr>
          <a:r>
            <a:rPr lang="en-US" sz="2000" kern="1200" dirty="0"/>
            <a:t>Establish a Patient-Provider Agreement (PPA</a:t>
          </a:r>
          <a:r>
            <a:rPr lang="en-US" sz="1100" kern="1200" dirty="0"/>
            <a:t>)</a:t>
          </a:r>
        </a:p>
      </dsp:txBody>
      <dsp:txXfrm>
        <a:off x="2910" y="1368052"/>
        <a:ext cx="1439131" cy="2499622"/>
      </dsp:txXfrm>
    </dsp:sp>
    <dsp:sp modelId="{4E42DEBB-5A3D-48C0-B368-D995FB02E982}">
      <dsp:nvSpPr>
        <dsp:cNvPr id="0" name=""/>
        <dsp:cNvSpPr/>
      </dsp:nvSpPr>
      <dsp:spPr>
        <a:xfrm>
          <a:off x="1414738" y="602751"/>
          <a:ext cx="1589250" cy="476775"/>
        </a:xfrm>
        <a:prstGeom prst="chevron">
          <a:avLst>
            <a:gd name="adj" fmla="val 30000"/>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58868" tIns="58868" rIns="58868" bIns="58868"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accent2"/>
              </a:solidFill>
            </a:rPr>
            <a:t>Informed Consent</a:t>
          </a:r>
        </a:p>
      </dsp:txBody>
      <dsp:txXfrm>
        <a:off x="1557771" y="602751"/>
        <a:ext cx="1303185" cy="476775"/>
      </dsp:txXfrm>
    </dsp:sp>
    <dsp:sp modelId="{427AB531-2D48-4F65-8607-AECC8B9118A3}">
      <dsp:nvSpPr>
        <dsp:cNvPr id="0" name=""/>
        <dsp:cNvSpPr/>
      </dsp:nvSpPr>
      <dsp:spPr>
        <a:xfrm>
          <a:off x="1550682" y="1398604"/>
          <a:ext cx="1446217" cy="2458886"/>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283" tIns="114283" rIns="114283" bIns="228567" numCol="1" spcCol="1270" anchor="t" anchorCtr="0">
          <a:noAutofit/>
        </a:bodyPr>
        <a:lstStyle/>
        <a:p>
          <a:pPr marL="0" lvl="0" indent="0" algn="l" defTabSz="711200">
            <a:lnSpc>
              <a:spcPct val="90000"/>
            </a:lnSpc>
            <a:spcBef>
              <a:spcPct val="0"/>
            </a:spcBef>
            <a:spcAft>
              <a:spcPct val="35000"/>
            </a:spcAft>
            <a:buNone/>
          </a:pPr>
          <a:r>
            <a:rPr lang="en-US" sz="1600" kern="1200" dirty="0"/>
            <a:t>Use an Informed Consent to document risk and benefit discussion and patient being informed</a:t>
          </a:r>
        </a:p>
      </dsp:txBody>
      <dsp:txXfrm>
        <a:off x="1550682" y="1398604"/>
        <a:ext cx="1446217" cy="2458886"/>
      </dsp:txXfrm>
    </dsp:sp>
    <dsp:sp modelId="{9D48D256-FC15-409B-9FE2-C29D061D2C3F}">
      <dsp:nvSpPr>
        <dsp:cNvPr id="0" name=""/>
        <dsp:cNvSpPr/>
      </dsp:nvSpPr>
      <dsp:spPr>
        <a:xfrm>
          <a:off x="2996759" y="592567"/>
          <a:ext cx="1589250" cy="476775"/>
        </a:xfrm>
        <a:prstGeom prst="chevron">
          <a:avLst>
            <a:gd name="adj" fmla="val 30000"/>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58868" tIns="58868" rIns="58868" bIns="58868" numCol="1" spcCol="1270" anchor="ctr" anchorCtr="0">
          <a:noAutofit/>
        </a:bodyPr>
        <a:lstStyle/>
        <a:p>
          <a:pPr marL="0" lvl="0" indent="0" algn="ctr" defTabSz="622300">
            <a:lnSpc>
              <a:spcPct val="90000"/>
            </a:lnSpc>
            <a:spcBef>
              <a:spcPct val="0"/>
            </a:spcBef>
            <a:spcAft>
              <a:spcPct val="35000"/>
            </a:spcAft>
            <a:buNone/>
          </a:pPr>
          <a:r>
            <a:rPr lang="en-US" sz="1400" kern="1200" dirty="0"/>
            <a:t>Functional Goals</a:t>
          </a:r>
        </a:p>
      </dsp:txBody>
      <dsp:txXfrm>
        <a:off x="3139792" y="592567"/>
        <a:ext cx="1303185" cy="476775"/>
      </dsp:txXfrm>
    </dsp:sp>
    <dsp:sp modelId="{3D8F429A-FC5F-4F84-9B2F-A765D0097229}">
      <dsp:nvSpPr>
        <dsp:cNvPr id="0" name=""/>
        <dsp:cNvSpPr/>
      </dsp:nvSpPr>
      <dsp:spPr>
        <a:xfrm>
          <a:off x="3100576" y="1368052"/>
          <a:ext cx="1608020" cy="2499622"/>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283" tIns="114283" rIns="114283" bIns="228567" numCol="1" spcCol="1270" anchor="t" anchorCtr="0">
          <a:noAutofit/>
        </a:bodyPr>
        <a:lstStyle/>
        <a:p>
          <a:pPr marL="0" lvl="0" indent="0" algn="l" defTabSz="1066800">
            <a:lnSpc>
              <a:spcPct val="90000"/>
            </a:lnSpc>
            <a:spcBef>
              <a:spcPct val="0"/>
            </a:spcBef>
            <a:spcAft>
              <a:spcPct val="35000"/>
            </a:spcAft>
            <a:buNone/>
          </a:pPr>
          <a:r>
            <a:rPr lang="en-US" sz="2400" kern="1200" dirty="0"/>
            <a:t>Establish functional goals</a:t>
          </a:r>
        </a:p>
      </dsp:txBody>
      <dsp:txXfrm>
        <a:off x="3100576" y="1368052"/>
        <a:ext cx="1608020" cy="2499622"/>
      </dsp:txXfrm>
    </dsp:sp>
    <dsp:sp modelId="{A9788F16-6923-4F4D-859B-C6F750ECD4C5}">
      <dsp:nvSpPr>
        <dsp:cNvPr id="0" name=""/>
        <dsp:cNvSpPr/>
      </dsp:nvSpPr>
      <dsp:spPr>
        <a:xfrm>
          <a:off x="4660252" y="586846"/>
          <a:ext cx="1589250" cy="476775"/>
        </a:xfrm>
        <a:prstGeom prst="chevron">
          <a:avLst>
            <a:gd name="adj" fmla="val 30000"/>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58868" tIns="58868" rIns="58868" bIns="58868"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accent2"/>
              </a:solidFill>
            </a:rPr>
            <a:t>Time</a:t>
          </a:r>
        </a:p>
      </dsp:txBody>
      <dsp:txXfrm>
        <a:off x="4803285" y="586846"/>
        <a:ext cx="1303185" cy="476775"/>
      </dsp:txXfrm>
    </dsp:sp>
    <dsp:sp modelId="{92984AC6-6E86-4D5F-837B-2C1E8CA308A8}">
      <dsp:nvSpPr>
        <dsp:cNvPr id="0" name=""/>
        <dsp:cNvSpPr/>
      </dsp:nvSpPr>
      <dsp:spPr>
        <a:xfrm>
          <a:off x="4731371" y="1350890"/>
          <a:ext cx="1446217" cy="2522505"/>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283" tIns="114283" rIns="114283" bIns="228567" numCol="1" spcCol="1270" anchor="t" anchorCtr="0">
          <a:noAutofit/>
        </a:bodyPr>
        <a:lstStyle/>
        <a:p>
          <a:pPr marL="0" lvl="0" indent="0" algn="l" defTabSz="1066800">
            <a:lnSpc>
              <a:spcPct val="90000"/>
            </a:lnSpc>
            <a:spcBef>
              <a:spcPct val="0"/>
            </a:spcBef>
            <a:spcAft>
              <a:spcPct val="35000"/>
            </a:spcAft>
            <a:buNone/>
          </a:pPr>
          <a:r>
            <a:rPr lang="en-US" sz="2400" kern="1200" dirty="0"/>
            <a:t>Expect a trial to last weeks to months</a:t>
          </a:r>
        </a:p>
      </dsp:txBody>
      <dsp:txXfrm>
        <a:off x="4731371" y="1350890"/>
        <a:ext cx="1446217" cy="2522505"/>
      </dsp:txXfrm>
    </dsp:sp>
    <dsp:sp modelId="{FD514C6D-B7CC-4E4F-9EED-180AC5DE35CE}">
      <dsp:nvSpPr>
        <dsp:cNvPr id="0" name=""/>
        <dsp:cNvSpPr/>
      </dsp:nvSpPr>
      <dsp:spPr>
        <a:xfrm>
          <a:off x="6283441" y="608183"/>
          <a:ext cx="1589250" cy="476775"/>
        </a:xfrm>
        <a:prstGeom prst="chevron">
          <a:avLst>
            <a:gd name="adj" fmla="val 30000"/>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58868" tIns="58868" rIns="58868" bIns="58868" numCol="1" spcCol="1270" anchor="ctr" anchorCtr="0">
          <a:noAutofit/>
        </a:bodyPr>
        <a:lstStyle/>
        <a:p>
          <a:pPr marL="0" lvl="0" indent="0" algn="ctr" defTabSz="622300">
            <a:lnSpc>
              <a:spcPct val="90000"/>
            </a:lnSpc>
            <a:spcBef>
              <a:spcPct val="0"/>
            </a:spcBef>
            <a:spcAft>
              <a:spcPct val="35000"/>
            </a:spcAft>
            <a:buNone/>
          </a:pPr>
          <a:r>
            <a:rPr lang="en-US" sz="1400" kern="1200"/>
            <a:t>Drug</a:t>
          </a:r>
        </a:p>
      </dsp:txBody>
      <dsp:txXfrm>
        <a:off x="6426474" y="608183"/>
        <a:ext cx="1303185" cy="476775"/>
      </dsp:txXfrm>
    </dsp:sp>
    <dsp:sp modelId="{D572E6CC-209A-4398-9498-9CBD3B52F2D6}">
      <dsp:nvSpPr>
        <dsp:cNvPr id="0" name=""/>
        <dsp:cNvSpPr/>
      </dsp:nvSpPr>
      <dsp:spPr>
        <a:xfrm>
          <a:off x="6281264" y="1353940"/>
          <a:ext cx="1446217" cy="2518438"/>
        </a:xfrm>
        <a:prstGeom prst="rect">
          <a:avLst/>
        </a:prstGeom>
        <a:solidFill>
          <a:schemeClr val="accent6">
            <a:tint val="40000"/>
            <a:alpha val="90000"/>
            <a:hueOff val="0"/>
            <a:satOff val="0"/>
            <a:lumOff val="0"/>
            <a:alphaOff val="0"/>
          </a:schemeClr>
        </a:solidFill>
        <a:ln w="25400" cap="flat" cmpd="sng" algn="ctr">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283" tIns="114283" rIns="114283" bIns="228567" numCol="1" spcCol="1270" anchor="t" anchorCtr="0">
          <a:noAutofit/>
        </a:bodyPr>
        <a:lstStyle/>
        <a:p>
          <a:pPr marL="0" lvl="0" indent="0" algn="l" defTabSz="889000">
            <a:lnSpc>
              <a:spcPct val="90000"/>
            </a:lnSpc>
            <a:spcBef>
              <a:spcPct val="0"/>
            </a:spcBef>
            <a:spcAft>
              <a:spcPct val="35000"/>
            </a:spcAft>
            <a:buNone/>
          </a:pPr>
          <a:r>
            <a:rPr lang="en-US" sz="2000" kern="1200" dirty="0"/>
            <a:t>Drug family and dose changes are normal during a trial</a:t>
          </a:r>
        </a:p>
      </dsp:txBody>
      <dsp:txXfrm>
        <a:off x="6281264" y="1353940"/>
        <a:ext cx="1446217" cy="251843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938ABE-9598-4E58-9523-B000CC62ABC6}">
      <dsp:nvSpPr>
        <dsp:cNvPr id="0" name=""/>
        <dsp:cNvSpPr/>
      </dsp:nvSpPr>
      <dsp:spPr>
        <a:xfrm>
          <a:off x="0" y="718"/>
          <a:ext cx="4885203" cy="1681139"/>
        </a:xfrm>
        <a:prstGeom prst="roundRect">
          <a:avLst>
            <a:gd name="adj" fmla="val 10000"/>
          </a:avLst>
        </a:prstGeom>
        <a:solidFill>
          <a:schemeClr val="bg1">
            <a:lumMod val="95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8366BA15-0827-4892-A4F6-9856B0C45E6C}">
      <dsp:nvSpPr>
        <dsp:cNvPr id="0" name=""/>
        <dsp:cNvSpPr/>
      </dsp:nvSpPr>
      <dsp:spPr>
        <a:xfrm>
          <a:off x="508544" y="378974"/>
          <a:ext cx="924626" cy="9246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3B91581-B2F4-4A81-891E-705785748FE7}">
      <dsp:nvSpPr>
        <dsp:cNvPr id="0" name=""/>
        <dsp:cNvSpPr/>
      </dsp:nvSpPr>
      <dsp:spPr>
        <a:xfrm>
          <a:off x="1941716" y="718"/>
          <a:ext cx="2943486"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977900">
            <a:lnSpc>
              <a:spcPct val="90000"/>
            </a:lnSpc>
            <a:spcBef>
              <a:spcPct val="0"/>
            </a:spcBef>
            <a:spcAft>
              <a:spcPct val="35000"/>
            </a:spcAft>
            <a:buNone/>
          </a:pPr>
          <a:r>
            <a:rPr lang="en-US" sz="2200" kern="1200" dirty="0"/>
            <a:t>Dose changes may be done in time, usually as a result of tolerance</a:t>
          </a:r>
        </a:p>
      </dsp:txBody>
      <dsp:txXfrm>
        <a:off x="1941716" y="718"/>
        <a:ext cx="2943486" cy="1681139"/>
      </dsp:txXfrm>
    </dsp:sp>
    <dsp:sp modelId="{0D8941D1-F696-4A43-BB13-4AFAF472F902}">
      <dsp:nvSpPr>
        <dsp:cNvPr id="0" name=""/>
        <dsp:cNvSpPr/>
      </dsp:nvSpPr>
      <dsp:spPr>
        <a:xfrm>
          <a:off x="0" y="2102143"/>
          <a:ext cx="4885203" cy="1681139"/>
        </a:xfrm>
        <a:prstGeom prst="roundRect">
          <a:avLst>
            <a:gd name="adj" fmla="val 10000"/>
          </a:avLst>
        </a:prstGeom>
        <a:solidFill>
          <a:schemeClr val="bg1">
            <a:lumMod val="95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DF93ACBF-DD63-4A29-B998-0E9BA32E151F}">
      <dsp:nvSpPr>
        <dsp:cNvPr id="0" name=""/>
        <dsp:cNvSpPr/>
      </dsp:nvSpPr>
      <dsp:spPr>
        <a:xfrm>
          <a:off x="508544" y="2480399"/>
          <a:ext cx="924626" cy="9246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59F52C4-B8A1-4836-BA6A-569AA335D16B}">
      <dsp:nvSpPr>
        <dsp:cNvPr id="0" name=""/>
        <dsp:cNvSpPr/>
      </dsp:nvSpPr>
      <dsp:spPr>
        <a:xfrm>
          <a:off x="1941716" y="2102143"/>
          <a:ext cx="2943486"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977900">
            <a:lnSpc>
              <a:spcPct val="90000"/>
            </a:lnSpc>
            <a:spcBef>
              <a:spcPct val="0"/>
            </a:spcBef>
            <a:spcAft>
              <a:spcPct val="35000"/>
            </a:spcAft>
            <a:buNone/>
          </a:pPr>
          <a:r>
            <a:rPr lang="en-US" sz="2200" kern="1200"/>
            <a:t>Normally, changing drug families is not done, but it is a possibility</a:t>
          </a:r>
        </a:p>
      </dsp:txBody>
      <dsp:txXfrm>
        <a:off x="1941716" y="2102143"/>
        <a:ext cx="2943486" cy="1681139"/>
      </dsp:txXfrm>
    </dsp:sp>
    <dsp:sp modelId="{F6AC34A3-6E07-4E68-A5A6-0B387C34D384}">
      <dsp:nvSpPr>
        <dsp:cNvPr id="0" name=""/>
        <dsp:cNvSpPr/>
      </dsp:nvSpPr>
      <dsp:spPr>
        <a:xfrm>
          <a:off x="0" y="4203567"/>
          <a:ext cx="4885203" cy="1681139"/>
        </a:xfrm>
        <a:prstGeom prst="roundRect">
          <a:avLst>
            <a:gd name="adj" fmla="val 10000"/>
          </a:avLst>
        </a:prstGeom>
        <a:solidFill>
          <a:schemeClr val="bg1">
            <a:lumMod val="95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BFE258B4-F4A7-48EA-A3DC-51C9D3A0524F}">
      <dsp:nvSpPr>
        <dsp:cNvPr id="0" name=""/>
        <dsp:cNvSpPr/>
      </dsp:nvSpPr>
      <dsp:spPr>
        <a:xfrm>
          <a:off x="508544" y="4581824"/>
          <a:ext cx="924626" cy="9246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C990F09-EDB1-4FC2-8B33-020A7B154756}">
      <dsp:nvSpPr>
        <dsp:cNvPr id="0" name=""/>
        <dsp:cNvSpPr/>
      </dsp:nvSpPr>
      <dsp:spPr>
        <a:xfrm>
          <a:off x="1941716" y="4203567"/>
          <a:ext cx="2943486"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977900">
            <a:lnSpc>
              <a:spcPct val="90000"/>
            </a:lnSpc>
            <a:spcBef>
              <a:spcPct val="0"/>
            </a:spcBef>
            <a:spcAft>
              <a:spcPct val="35000"/>
            </a:spcAft>
            <a:buNone/>
          </a:pPr>
          <a:r>
            <a:rPr lang="en-US" sz="2200" kern="1200"/>
            <a:t>This phase can last months to years</a:t>
          </a:r>
        </a:p>
      </dsp:txBody>
      <dsp:txXfrm>
        <a:off x="1941716" y="4203567"/>
        <a:ext cx="2943486" cy="168113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05AA0A-D47D-4414-B716-467F9FE7E012}">
      <dsp:nvSpPr>
        <dsp:cNvPr id="0" name=""/>
        <dsp:cNvSpPr/>
      </dsp:nvSpPr>
      <dsp:spPr>
        <a:xfrm>
          <a:off x="0" y="317862"/>
          <a:ext cx="4885203" cy="2753100"/>
        </a:xfrm>
        <a:prstGeom prst="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79146" tIns="395732" rIns="379146"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a:t>The pain resolves and opioids no longer needed</a:t>
          </a:r>
        </a:p>
        <a:p>
          <a:pPr marL="171450" lvl="1" indent="-171450" algn="l" defTabSz="844550">
            <a:lnSpc>
              <a:spcPct val="90000"/>
            </a:lnSpc>
            <a:spcBef>
              <a:spcPct val="0"/>
            </a:spcBef>
            <a:spcAft>
              <a:spcPct val="15000"/>
            </a:spcAft>
            <a:buChar char="•"/>
          </a:pPr>
          <a:r>
            <a:rPr lang="en-US" sz="1900" kern="1200"/>
            <a:t>Pt. needs a higher level of service &amp; is referred</a:t>
          </a:r>
        </a:p>
        <a:p>
          <a:pPr marL="171450" lvl="1" indent="-171450" algn="l" defTabSz="844550">
            <a:lnSpc>
              <a:spcPct val="90000"/>
            </a:lnSpc>
            <a:spcBef>
              <a:spcPct val="0"/>
            </a:spcBef>
            <a:spcAft>
              <a:spcPct val="15000"/>
            </a:spcAft>
            <a:buChar char="•"/>
          </a:pPr>
          <a:r>
            <a:rPr lang="en-US" sz="1900" kern="1200"/>
            <a:t>Pt. relocated out of service area</a:t>
          </a:r>
        </a:p>
        <a:p>
          <a:pPr marL="171450" lvl="1" indent="-171450" algn="l" defTabSz="844550">
            <a:lnSpc>
              <a:spcPct val="90000"/>
            </a:lnSpc>
            <a:spcBef>
              <a:spcPct val="0"/>
            </a:spcBef>
            <a:spcAft>
              <a:spcPct val="15000"/>
            </a:spcAft>
            <a:buChar char="•"/>
          </a:pPr>
          <a:r>
            <a:rPr lang="en-US" sz="1900" kern="1200"/>
            <a:t>Pt. is incarcerated</a:t>
          </a:r>
        </a:p>
        <a:p>
          <a:pPr marL="171450" lvl="1" indent="-171450" algn="l" defTabSz="844550">
            <a:lnSpc>
              <a:spcPct val="90000"/>
            </a:lnSpc>
            <a:spcBef>
              <a:spcPct val="0"/>
            </a:spcBef>
            <a:spcAft>
              <a:spcPct val="15000"/>
            </a:spcAft>
            <a:buChar char="•"/>
          </a:pPr>
          <a:r>
            <a:rPr lang="en-US" sz="1900" kern="1200"/>
            <a:t>Pt. violated PPA (with or without a probation time)</a:t>
          </a:r>
        </a:p>
      </dsp:txBody>
      <dsp:txXfrm>
        <a:off x="0" y="317862"/>
        <a:ext cx="4885203" cy="2753100"/>
      </dsp:txXfrm>
    </dsp:sp>
    <dsp:sp modelId="{05EA4B61-9971-4BC8-9549-E47E8CE86F6B}">
      <dsp:nvSpPr>
        <dsp:cNvPr id="0" name=""/>
        <dsp:cNvSpPr/>
      </dsp:nvSpPr>
      <dsp:spPr>
        <a:xfrm>
          <a:off x="244260" y="37422"/>
          <a:ext cx="3419642" cy="560880"/>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254" tIns="0" rIns="129254" bIns="0" numCol="1" spcCol="1270" anchor="ctr" anchorCtr="0">
          <a:noAutofit/>
        </a:bodyPr>
        <a:lstStyle/>
        <a:p>
          <a:pPr marL="0" lvl="0" indent="0" algn="l" defTabSz="844550">
            <a:lnSpc>
              <a:spcPct val="90000"/>
            </a:lnSpc>
            <a:spcBef>
              <a:spcPct val="0"/>
            </a:spcBef>
            <a:spcAft>
              <a:spcPct val="35000"/>
            </a:spcAft>
            <a:buNone/>
          </a:pPr>
          <a:r>
            <a:rPr lang="en-US" sz="1900" kern="1200"/>
            <a:t>Reasons to terminate</a:t>
          </a:r>
        </a:p>
      </dsp:txBody>
      <dsp:txXfrm>
        <a:off x="271640" y="64802"/>
        <a:ext cx="3364882" cy="506120"/>
      </dsp:txXfrm>
    </dsp:sp>
    <dsp:sp modelId="{6E7A4DD7-62FE-427E-A385-94F5C44F3057}">
      <dsp:nvSpPr>
        <dsp:cNvPr id="0" name=""/>
        <dsp:cNvSpPr/>
      </dsp:nvSpPr>
      <dsp:spPr>
        <a:xfrm>
          <a:off x="0" y="3454003"/>
          <a:ext cx="4885203" cy="2394000"/>
        </a:xfrm>
        <a:prstGeom prst="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79146" tIns="395732" rIns="379146"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a:t>Treat all pts using the established practice termination policy</a:t>
          </a:r>
        </a:p>
        <a:p>
          <a:pPr marL="171450" lvl="1" indent="-171450" algn="l" defTabSz="844550">
            <a:lnSpc>
              <a:spcPct val="90000"/>
            </a:lnSpc>
            <a:spcBef>
              <a:spcPct val="0"/>
            </a:spcBef>
            <a:spcAft>
              <a:spcPct val="15000"/>
            </a:spcAft>
            <a:buChar char="•"/>
          </a:pPr>
          <a:r>
            <a:rPr lang="en-US" sz="1900" kern="1200"/>
            <a:t>Provide the required coverage time to transition care</a:t>
          </a:r>
        </a:p>
        <a:p>
          <a:pPr marL="171450" lvl="1" indent="-171450" algn="l" defTabSz="844550">
            <a:lnSpc>
              <a:spcPct val="90000"/>
            </a:lnSpc>
            <a:spcBef>
              <a:spcPct val="0"/>
            </a:spcBef>
            <a:spcAft>
              <a:spcPct val="15000"/>
            </a:spcAft>
            <a:buChar char="•"/>
          </a:pPr>
          <a:r>
            <a:rPr lang="en-US" sz="1900" kern="1200"/>
            <a:t>Willing share records with new provider if appropriate release is obtained</a:t>
          </a:r>
        </a:p>
      </dsp:txBody>
      <dsp:txXfrm>
        <a:off x="0" y="3454003"/>
        <a:ext cx="4885203" cy="2394000"/>
      </dsp:txXfrm>
    </dsp:sp>
    <dsp:sp modelId="{76C013E8-BFC2-4881-B0D0-CB5C259E86E0}">
      <dsp:nvSpPr>
        <dsp:cNvPr id="0" name=""/>
        <dsp:cNvSpPr/>
      </dsp:nvSpPr>
      <dsp:spPr>
        <a:xfrm>
          <a:off x="244260" y="3173563"/>
          <a:ext cx="3419642" cy="560880"/>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254" tIns="0" rIns="129254" bIns="0" numCol="1" spcCol="1270" anchor="ctr" anchorCtr="0">
          <a:noAutofit/>
        </a:bodyPr>
        <a:lstStyle/>
        <a:p>
          <a:pPr marL="0" lvl="0" indent="0" algn="l" defTabSz="844550">
            <a:lnSpc>
              <a:spcPct val="90000"/>
            </a:lnSpc>
            <a:spcBef>
              <a:spcPct val="0"/>
            </a:spcBef>
            <a:spcAft>
              <a:spcPct val="35000"/>
            </a:spcAft>
            <a:buNone/>
          </a:pPr>
          <a:r>
            <a:rPr lang="en-US" sz="1900" kern="1200"/>
            <a:t>Requirements</a:t>
          </a:r>
        </a:p>
      </dsp:txBody>
      <dsp:txXfrm>
        <a:off x="271640" y="3200943"/>
        <a:ext cx="3364882" cy="5061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7A536-B2D2-415B-BA1F-17BF7D3DAB5F}">
      <dsp:nvSpPr>
        <dsp:cNvPr id="0" name=""/>
        <dsp:cNvSpPr/>
      </dsp:nvSpPr>
      <dsp:spPr>
        <a:xfrm>
          <a:off x="2164582" y="62071"/>
          <a:ext cx="2979420" cy="297942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Recreational Users</a:t>
          </a:r>
        </a:p>
      </dsp:txBody>
      <dsp:txXfrm>
        <a:off x="2561838" y="583469"/>
        <a:ext cx="2184908" cy="1340739"/>
      </dsp:txXfrm>
    </dsp:sp>
    <dsp:sp modelId="{7217AD9D-79F9-41D2-B33F-CEDF8C274151}">
      <dsp:nvSpPr>
        <dsp:cNvPr id="0" name=""/>
        <dsp:cNvSpPr/>
      </dsp:nvSpPr>
      <dsp:spPr>
        <a:xfrm>
          <a:off x="3301449" y="1924208"/>
          <a:ext cx="2855833" cy="2979420"/>
        </a:xfrm>
        <a:prstGeom prst="ellipse">
          <a:avLst/>
        </a:prstGeom>
        <a:solidFill>
          <a:srgbClr val="C00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kern="1200" dirty="0"/>
            <a:t>People with Addictions or escaping emotional pain</a:t>
          </a:r>
        </a:p>
      </dsp:txBody>
      <dsp:txXfrm>
        <a:off x="4174858" y="2693892"/>
        <a:ext cx="1713500" cy="1638681"/>
      </dsp:txXfrm>
    </dsp:sp>
    <dsp:sp modelId="{02759C42-9952-48F6-8160-52D245A32EFB}">
      <dsp:nvSpPr>
        <dsp:cNvPr id="0" name=""/>
        <dsp:cNvSpPr/>
      </dsp:nvSpPr>
      <dsp:spPr>
        <a:xfrm>
          <a:off x="1132516" y="1924208"/>
          <a:ext cx="2893404" cy="2979420"/>
        </a:xfrm>
        <a:prstGeom prst="ellipse">
          <a:avLst/>
        </a:prstGeom>
        <a:solidFill>
          <a:srgbClr val="00FFFF">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kern="1200" dirty="0"/>
            <a:t>Pain Patients seeking more relief</a:t>
          </a:r>
        </a:p>
      </dsp:txBody>
      <dsp:txXfrm>
        <a:off x="1404978" y="2693892"/>
        <a:ext cx="1736042" cy="163868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6/7/layout/ChevronBlockProcess">
  <dgm:title val="Chevron Block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28"/>
      <dgm:constr type="primFontSz" for="des" forName="desTx" refType="primFontSz" refFor="des" refForName="parTx" op="lte" fact="0.75"/>
      <dgm:constr type="h" for="des" forName="desTx" op="equ"/>
      <dgm:constr type="w" for="ch" forName="space" refType="w" op="equ" fact="-0.005"/>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91"/>
              <dgm:constr type="t" for="ch" forName="desTx" refType="h" refFor="ch" refForName="parTx"/>
            </dgm:constrLst>
          </dgm:if>
          <dgm:else name="Name9">
            <dgm:constrLst>
              <dgm:constr type="l" for="ch" forName="parTx"/>
              <dgm:constr type="w" for="ch" forName="parTx" refType="w"/>
              <dgm:constr type="t" for="ch" forName="parTx"/>
              <dgm:constr type="l" for="ch" forName="desTx" refType="w" fact="0.09"/>
              <dgm:constr type="w" for="ch" forName="desTx" refType="w" refFor="ch" refForName="parTx" fact="0.91"/>
              <dgm:constr type="t" for="ch" forName="desTx" refType="h" refFor="ch" refForName="parTx"/>
            </dgm:constrLst>
          </dgm:else>
        </dgm:choose>
        <dgm:ruleLst>
          <dgm:rule type="h" val="INF" fact="NaN" max="NaN"/>
        </dgm:ruleLst>
        <dgm:layoutNode name="parTx" styleLbl="alignNode1">
          <dgm:varLst>
            <dgm:chMax val="0"/>
            <dgm:chPref val="0"/>
          </dgm:varLst>
          <dgm:alg type="tx"/>
          <dgm:choose name="Name10">
            <dgm:if name="Name11" func="var" arg="dir" op="equ" val="norm">
              <dgm:shape xmlns:r="http://schemas.openxmlformats.org/officeDocument/2006/relationships" type="chevron" r:blip="">
                <dgm:adjLst>
                  <dgm:adj idx="1" val="0.3"/>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3"/>
                <dgm:constr type="h"/>
                <dgm:constr type="tMarg" refType="w" fact="0.105"/>
                <dgm:constr type="bMarg" refType="w" fact="0.105"/>
                <dgm:constr type="lMarg" refType="w" fact="0.105"/>
                <dgm:constr type="rMarg" refType="w" fact="0.105"/>
              </dgm:constrLst>
            </dgm:if>
            <dgm:else name="Name15">
              <dgm:constrLst>
                <dgm:constr type="h" refType="w" op="lte" fact="0.3"/>
                <dgm:constr type="h"/>
                <dgm:constr type="tMarg" refType="w" fact="0.105"/>
                <dgm:constr type="bMarg" refType="w" fact="0.105"/>
                <dgm:constr type="lMarg" refType="w" fact="0.105"/>
                <dgm:constr type="rMarg" refType="w" fact="0.105"/>
              </dgm:constrLst>
            </dgm:else>
          </dgm:choose>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0"/>
            <dgm:constr type="tMarg" refType="w" fact="0.224"/>
            <dgm:constr type="bMarg" refType="w" fact="0.448"/>
            <dgm:constr type="lMarg" refType="w" fact="0.224"/>
            <dgm:constr type="rMarg" refType="w" fact="0.224"/>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30B5FA-702D-6341-9D43-788BFCF0D84D}" type="datetimeFigureOut">
              <a:rPr lang="en-US" smtClean="0"/>
              <a:t>4/17/2019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813796-32D6-B14B-A557-6A1B3882010D}" type="slidenum">
              <a:rPr lang="en-US" smtClean="0"/>
              <a:t>‹#›</a:t>
            </a:fld>
            <a:endParaRPr lang="en-US" dirty="0"/>
          </a:p>
        </p:txBody>
      </p:sp>
    </p:spTree>
    <p:extLst>
      <p:ext uri="{BB962C8B-B14F-4D97-AF65-F5344CB8AC3E}">
        <p14:creationId xmlns:p14="http://schemas.microsoft.com/office/powerpoint/2010/main" val="1566185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E8B7B6-7465-D74F-B537-D4B0C5797549}" type="datetimeFigureOut">
              <a:rPr lang="en-US" smtClean="0"/>
              <a:t>4/17/2019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B6645E-A9C1-4E40-ABE1-3CC0045A01A5}" type="slidenum">
              <a:rPr lang="en-US" smtClean="0"/>
              <a:t>‹#›</a:t>
            </a:fld>
            <a:endParaRPr lang="en-US" dirty="0"/>
          </a:p>
        </p:txBody>
      </p:sp>
    </p:spTree>
    <p:extLst>
      <p:ext uri="{BB962C8B-B14F-4D97-AF65-F5344CB8AC3E}">
        <p14:creationId xmlns:p14="http://schemas.microsoft.com/office/powerpoint/2010/main" val="14282854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486F88-EEFE-4F3B-8077-0E948A236654}" type="slidenum">
              <a:rPr lang="en-US" smtClean="0"/>
              <a:t>6</a:t>
            </a:fld>
            <a:endParaRPr lang="en-US" dirty="0"/>
          </a:p>
        </p:txBody>
      </p:sp>
    </p:spTree>
    <p:extLst>
      <p:ext uri="{BB962C8B-B14F-4D97-AF65-F5344CB8AC3E}">
        <p14:creationId xmlns:p14="http://schemas.microsoft.com/office/powerpoint/2010/main" val="1548007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Rot="1" noChangeAspect="1" noChangeArrowheads="1" noTextEdit="1"/>
          </p:cNvSpPr>
          <p:nvPr>
            <p:ph type="sldImg"/>
          </p:nvPr>
        </p:nvSpPr>
        <p:spPr>
          <a:xfrm>
            <a:off x="1190625" y="696913"/>
            <a:ext cx="4648200" cy="3486150"/>
          </a:xfrm>
          <a:ln/>
        </p:spPr>
      </p:sp>
      <p:sp>
        <p:nvSpPr>
          <p:cNvPr id="198659" name="Rectangle 3"/>
          <p:cNvSpPr>
            <a:spLocks noGrp="1" noChangeArrowheads="1"/>
          </p:cNvSpPr>
          <p:nvPr>
            <p:ph type="body" idx="1"/>
          </p:nvPr>
        </p:nvSpPr>
        <p:spPr>
          <a:xfrm>
            <a:off x="701040" y="4415790"/>
            <a:ext cx="5608320" cy="4183380"/>
          </a:xfrm>
          <a:noFill/>
          <a:ln/>
        </p:spPr>
        <p:txBody>
          <a:bodyPr/>
          <a:lstStyle/>
          <a:p>
            <a:pPr marL="171450" indent="-171450">
              <a:buFont typeface="Arial" panose="020B0604020202020204" pitchFamily="34" charset="0"/>
              <a:buChar char="•"/>
            </a:pPr>
            <a:r>
              <a:rPr lang="en-US" dirty="0"/>
              <a:t>This slide identifies</a:t>
            </a:r>
            <a:r>
              <a:rPr lang="en-US" baseline="0" dirty="0"/>
              <a:t> contemporary commonly used risk for abuse assessment tools.  Note that different tools are appropriate for use at different times during treatment.  For example, having patients complete an ORT at each visit when they are chronic patients is not appropriate.</a:t>
            </a:r>
          </a:p>
          <a:p>
            <a:pPr marL="171450" indent="-171450">
              <a:buFont typeface="Arial" panose="020B0604020202020204" pitchFamily="34" charset="0"/>
              <a:buChar char="•"/>
            </a:pPr>
            <a:r>
              <a:rPr lang="en-US" baseline="0" dirty="0"/>
              <a:t>Use an initial screening tool before a trial of an opioid is started, and use an appropriate tool during treatment at intervals or when misuse is suspected.</a:t>
            </a:r>
          </a:p>
          <a:p>
            <a:pPr marL="171450" indent="-171450">
              <a:buFont typeface="Arial" panose="020B0604020202020204" pitchFamily="34" charset="0"/>
              <a:buChar char="•"/>
            </a:pPr>
            <a:r>
              <a:rPr lang="en-US" baseline="0" dirty="0"/>
              <a:t>The ORT is a brief 5-question measure to classify a patient as high, medium, or low risk for misusing opioids prescribed for pain—it may be better suited to primary care settings that have a predominantly low-risk patient population. </a:t>
            </a:r>
          </a:p>
          <a:p>
            <a:pPr marL="171450" indent="-171450">
              <a:buFont typeface="Arial" panose="020B0604020202020204" pitchFamily="34" charset="0"/>
              <a:buChar char="•"/>
            </a:pPr>
            <a:r>
              <a:rPr lang="en-US" baseline="0" dirty="0"/>
              <a:t>The Screener and Opioid Assessment for Patients with Pain (SOAPP), the Diagnosis, Intractability, Risk, Efficacy (DIRE) instrument, and the Opioid Risk Tool (ORT), all appear to have good content, face, and construct validity.  </a:t>
            </a:r>
          </a:p>
          <a:p>
            <a:pPr marL="171450" indent="-171450">
              <a:buFont typeface="Arial" panose="020B0604020202020204" pitchFamily="34" charset="0"/>
              <a:buChar char="•"/>
            </a:pPr>
            <a:r>
              <a:rPr lang="en-US" baseline="0" dirty="0"/>
              <a:t>A review of tools found that the SOAPP had the best psychometric properties, and may be particularly effective in high-risk settings.  </a:t>
            </a:r>
          </a:p>
          <a:p>
            <a:pPr marL="171450" indent="-171450">
              <a:buFont typeface="Arial" panose="020B0604020202020204" pitchFamily="34" charset="0"/>
              <a:buChar char="•"/>
            </a:pPr>
            <a:endParaRPr lang="en-US" dirty="0"/>
          </a:p>
        </p:txBody>
      </p:sp>
    </p:spTree>
    <p:extLst>
      <p:ext uri="{BB962C8B-B14F-4D97-AF65-F5344CB8AC3E}">
        <p14:creationId xmlns:p14="http://schemas.microsoft.com/office/powerpoint/2010/main" val="1492959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r>
              <a:rPr lang="en-US" b="0" dirty="0"/>
              <a:t>Complete the ORT using an imaginary patient (or yourself).</a:t>
            </a:r>
          </a:p>
          <a:p>
            <a:pPr marL="171450" indent="-171450">
              <a:buFont typeface="Arial" panose="020B0604020202020204" pitchFamily="34" charset="0"/>
              <a:buChar char="•"/>
            </a:pPr>
            <a:r>
              <a:rPr lang="en-US" b="0" dirty="0"/>
              <a:t>Discuss what the scoring means</a:t>
            </a:r>
            <a:r>
              <a:rPr lang="en-US" b="0" baseline="0" dirty="0"/>
              <a:t> and how the results should be documented in the record.</a:t>
            </a:r>
          </a:p>
          <a:p>
            <a:pPr marL="171450" indent="-171450">
              <a:buFont typeface="Arial" panose="020B0604020202020204" pitchFamily="34" charset="0"/>
              <a:buChar char="•"/>
            </a:pPr>
            <a:r>
              <a:rPr lang="en-US" b="0" baseline="0" dirty="0"/>
              <a:t>Discuss how to discuss with the patient and how to document the conversation.</a:t>
            </a:r>
            <a:endParaRPr lang="en-US" b="0" dirty="0"/>
          </a:p>
        </p:txBody>
      </p:sp>
      <p:sp>
        <p:nvSpPr>
          <p:cNvPr id="4" name="Slide Number Placeholder 3"/>
          <p:cNvSpPr>
            <a:spLocks noGrp="1"/>
          </p:cNvSpPr>
          <p:nvPr>
            <p:ph type="sldNum" sz="quarter" idx="10"/>
          </p:nvPr>
        </p:nvSpPr>
        <p:spPr/>
        <p:txBody>
          <a:bodyPr/>
          <a:lstStyle/>
          <a:p>
            <a:fld id="{F8646707-6BBD-41A9-B4DF-0C76A73A2D2A}" type="slidenum">
              <a:rPr lang="en-US" smtClean="0"/>
              <a:pPr/>
              <a:t>17</a:t>
            </a:fld>
            <a:endParaRPr lang="en-US" dirty="0"/>
          </a:p>
        </p:txBody>
      </p:sp>
    </p:spTree>
    <p:extLst>
      <p:ext uri="{BB962C8B-B14F-4D97-AF65-F5344CB8AC3E}">
        <p14:creationId xmlns:p14="http://schemas.microsoft.com/office/powerpoint/2010/main" val="2362649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A7F9272-9634-A047-8447-C9BB43FF8209}" type="slidenum">
              <a:rPr lang="en-US">
                <a:solidFill>
                  <a:srgbClr val="000000"/>
                </a:solidFill>
                <a:cs typeface="ＭＳ Ｐゴシック" charset="0"/>
              </a:rPr>
              <a:pPr eaLnBrk="1" hangingPunct="1"/>
              <a:t>61</a:t>
            </a:fld>
            <a:endParaRPr lang="en-US" dirty="0">
              <a:solidFill>
                <a:srgbClr val="000000"/>
              </a:solidFill>
              <a:cs typeface="ＭＳ Ｐゴシック" charset="0"/>
            </a:endParaRPr>
          </a:p>
        </p:txBody>
      </p:sp>
      <p:sp>
        <p:nvSpPr>
          <p:cNvPr id="901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90116"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486F88-EEFE-4F3B-8077-0E948A236654}" type="slidenum">
              <a:rPr lang="en-US" smtClean="0"/>
              <a:t>64</a:t>
            </a:fld>
            <a:endParaRPr lang="en-US" dirty="0"/>
          </a:p>
        </p:txBody>
      </p:sp>
    </p:spTree>
    <p:extLst>
      <p:ext uri="{BB962C8B-B14F-4D97-AF65-F5344CB8AC3E}">
        <p14:creationId xmlns:p14="http://schemas.microsoft.com/office/powerpoint/2010/main" val="4153573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latin typeface="Aria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latin typeface="Arial"/>
            </a:endParaRPr>
          </a:p>
        </p:txBody>
      </p:sp>
      <p:sp>
        <p:nvSpPr>
          <p:cNvPr id="6" name="Rectangle 6"/>
          <p:cNvSpPr>
            <a:spLocks noGrp="1" noChangeArrowheads="1"/>
          </p:cNvSpPr>
          <p:nvPr>
            <p:ph type="sldNum" sz="quarter" idx="12"/>
          </p:nvPr>
        </p:nvSpPr>
        <p:spPr>
          <a:ln/>
        </p:spPr>
        <p:txBody>
          <a:bodyPr/>
          <a:lstStyle>
            <a:lvl1pPr>
              <a:defRPr/>
            </a:lvl1pPr>
          </a:lstStyle>
          <a:p>
            <a:fld id="{3C4CDCF5-8BE1-734A-B4C7-6F567E8E6E8E}" type="slidenum">
              <a:rPr lang="en-US">
                <a:solidFill>
                  <a:srgbClr val="000000"/>
                </a:solidFill>
                <a:latin typeface="Arial"/>
              </a:rPr>
              <a:pPr/>
              <a:t>‹#›</a:t>
            </a:fld>
            <a:endParaRPr lang="en-US" dirty="0">
              <a:solidFill>
                <a:srgbClr val="000000"/>
              </a:solidFill>
              <a:latin typeface="Arial"/>
            </a:endParaRPr>
          </a:p>
        </p:txBody>
      </p:sp>
    </p:spTree>
    <p:extLst>
      <p:ext uri="{BB962C8B-B14F-4D97-AF65-F5344CB8AC3E}">
        <p14:creationId xmlns:p14="http://schemas.microsoft.com/office/powerpoint/2010/main" val="2177890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latin typeface="Aria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latin typeface="Arial"/>
            </a:endParaRPr>
          </a:p>
        </p:txBody>
      </p:sp>
      <p:sp>
        <p:nvSpPr>
          <p:cNvPr id="6" name="Rectangle 6"/>
          <p:cNvSpPr>
            <a:spLocks noGrp="1" noChangeArrowheads="1"/>
          </p:cNvSpPr>
          <p:nvPr>
            <p:ph type="sldNum" sz="quarter" idx="12"/>
          </p:nvPr>
        </p:nvSpPr>
        <p:spPr>
          <a:ln/>
        </p:spPr>
        <p:txBody>
          <a:bodyPr/>
          <a:lstStyle>
            <a:lvl1pPr>
              <a:defRPr/>
            </a:lvl1pPr>
          </a:lstStyle>
          <a:p>
            <a:fld id="{C010E1ED-0B70-2847-A660-C17CA995EC1F}" type="slidenum">
              <a:rPr lang="en-US">
                <a:solidFill>
                  <a:srgbClr val="000000"/>
                </a:solidFill>
                <a:latin typeface="Arial"/>
              </a:rPr>
              <a:pPr/>
              <a:t>‹#›</a:t>
            </a:fld>
            <a:endParaRPr lang="en-US" dirty="0">
              <a:solidFill>
                <a:srgbClr val="000000"/>
              </a:solidFill>
              <a:latin typeface="Arial"/>
            </a:endParaRPr>
          </a:p>
        </p:txBody>
      </p:sp>
    </p:spTree>
    <p:extLst>
      <p:ext uri="{BB962C8B-B14F-4D97-AF65-F5344CB8AC3E}">
        <p14:creationId xmlns:p14="http://schemas.microsoft.com/office/powerpoint/2010/main" val="1504030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latin typeface="Aria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latin typeface="Arial"/>
            </a:endParaRPr>
          </a:p>
        </p:txBody>
      </p:sp>
      <p:sp>
        <p:nvSpPr>
          <p:cNvPr id="6" name="Rectangle 6"/>
          <p:cNvSpPr>
            <a:spLocks noGrp="1" noChangeArrowheads="1"/>
          </p:cNvSpPr>
          <p:nvPr>
            <p:ph type="sldNum" sz="quarter" idx="12"/>
          </p:nvPr>
        </p:nvSpPr>
        <p:spPr>
          <a:ln/>
        </p:spPr>
        <p:txBody>
          <a:bodyPr/>
          <a:lstStyle>
            <a:lvl1pPr>
              <a:defRPr/>
            </a:lvl1pPr>
          </a:lstStyle>
          <a:p>
            <a:fld id="{28D159EF-4EBB-6848-8A4A-E282B1FD9F92}" type="slidenum">
              <a:rPr lang="en-US">
                <a:solidFill>
                  <a:srgbClr val="000000"/>
                </a:solidFill>
                <a:latin typeface="Arial"/>
              </a:rPr>
              <a:pPr/>
              <a:t>‹#›</a:t>
            </a:fld>
            <a:endParaRPr lang="en-US" dirty="0">
              <a:solidFill>
                <a:srgbClr val="000000"/>
              </a:solidFill>
              <a:latin typeface="Arial"/>
            </a:endParaRPr>
          </a:p>
        </p:txBody>
      </p:sp>
    </p:spTree>
    <p:extLst>
      <p:ext uri="{BB962C8B-B14F-4D97-AF65-F5344CB8AC3E}">
        <p14:creationId xmlns:p14="http://schemas.microsoft.com/office/powerpoint/2010/main" val="237541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latin typeface="Aria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latin typeface="Arial"/>
            </a:endParaRPr>
          </a:p>
        </p:txBody>
      </p:sp>
      <p:sp>
        <p:nvSpPr>
          <p:cNvPr id="6" name="Rectangle 6"/>
          <p:cNvSpPr>
            <a:spLocks noGrp="1" noChangeArrowheads="1"/>
          </p:cNvSpPr>
          <p:nvPr>
            <p:ph type="sldNum" sz="quarter" idx="12"/>
          </p:nvPr>
        </p:nvSpPr>
        <p:spPr>
          <a:ln/>
        </p:spPr>
        <p:txBody>
          <a:bodyPr/>
          <a:lstStyle>
            <a:lvl1pPr>
              <a:defRPr/>
            </a:lvl1pPr>
          </a:lstStyle>
          <a:p>
            <a:fld id="{EA039211-B5D4-8543-B14E-23EA826505A8}" type="slidenum">
              <a:rPr lang="en-US">
                <a:solidFill>
                  <a:srgbClr val="000000"/>
                </a:solidFill>
                <a:latin typeface="Arial"/>
              </a:rPr>
              <a:pPr/>
              <a:t>‹#›</a:t>
            </a:fld>
            <a:endParaRPr lang="en-US" dirty="0">
              <a:solidFill>
                <a:srgbClr val="000000"/>
              </a:solidFill>
              <a:latin typeface="Arial"/>
            </a:endParaRPr>
          </a:p>
        </p:txBody>
      </p:sp>
    </p:spTree>
    <p:extLst>
      <p:ext uri="{BB962C8B-B14F-4D97-AF65-F5344CB8AC3E}">
        <p14:creationId xmlns:p14="http://schemas.microsoft.com/office/powerpoint/2010/main" val="812542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latin typeface="Aria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latin typeface="Arial"/>
            </a:endParaRPr>
          </a:p>
        </p:txBody>
      </p:sp>
      <p:sp>
        <p:nvSpPr>
          <p:cNvPr id="6" name="Rectangle 6"/>
          <p:cNvSpPr>
            <a:spLocks noGrp="1" noChangeArrowheads="1"/>
          </p:cNvSpPr>
          <p:nvPr>
            <p:ph type="sldNum" sz="quarter" idx="12"/>
          </p:nvPr>
        </p:nvSpPr>
        <p:spPr>
          <a:ln/>
        </p:spPr>
        <p:txBody>
          <a:bodyPr/>
          <a:lstStyle>
            <a:lvl1pPr>
              <a:defRPr/>
            </a:lvl1pPr>
          </a:lstStyle>
          <a:p>
            <a:fld id="{FCC3F3AD-4E0C-144E-BFF1-6BD9ADC7B05A}" type="slidenum">
              <a:rPr lang="en-US">
                <a:solidFill>
                  <a:srgbClr val="000000"/>
                </a:solidFill>
                <a:latin typeface="Arial"/>
              </a:rPr>
              <a:pPr/>
              <a:t>‹#›</a:t>
            </a:fld>
            <a:endParaRPr lang="en-US" dirty="0">
              <a:solidFill>
                <a:srgbClr val="000000"/>
              </a:solidFill>
              <a:latin typeface="Arial"/>
            </a:endParaRPr>
          </a:p>
        </p:txBody>
      </p:sp>
    </p:spTree>
    <p:extLst>
      <p:ext uri="{BB962C8B-B14F-4D97-AF65-F5344CB8AC3E}">
        <p14:creationId xmlns:p14="http://schemas.microsoft.com/office/powerpoint/2010/main" val="15039290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533400" y="365127"/>
            <a:ext cx="7886700" cy="921413"/>
          </a:xfrm>
          <a:prstGeom prst="rect">
            <a:avLst/>
          </a:prstGeom>
        </p:spPr>
        <p:txBody>
          <a:bodyPr vert="horz" lIns="91440" tIns="45720" rIns="91440" bIns="45720" rtlCol="0" anchor="ctr">
            <a:normAutofit/>
          </a:bodyPr>
          <a:lstStyle>
            <a:lvl1pPr>
              <a:defRPr b="1">
                <a:latin typeface="Open Sans" charset="0"/>
                <a:ea typeface="Open Sans" charset="0"/>
                <a:cs typeface="Open Sans" charset="0"/>
              </a:defRPr>
            </a:lvl1pPr>
          </a:lstStyle>
          <a:p>
            <a:r>
              <a:rPr lang="en-US" dirty="0"/>
              <a:t>CLICK TO EDIT MASTER TITLE STYLE</a:t>
            </a:r>
          </a:p>
        </p:txBody>
      </p:sp>
    </p:spTree>
    <p:extLst>
      <p:ext uri="{BB962C8B-B14F-4D97-AF65-F5344CB8AC3E}">
        <p14:creationId xmlns:p14="http://schemas.microsoft.com/office/powerpoint/2010/main" val="1226949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latin typeface="Aria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latin typeface="Arial"/>
            </a:endParaRPr>
          </a:p>
        </p:txBody>
      </p:sp>
      <p:sp>
        <p:nvSpPr>
          <p:cNvPr id="6" name="Rectangle 6"/>
          <p:cNvSpPr>
            <a:spLocks noGrp="1" noChangeArrowheads="1"/>
          </p:cNvSpPr>
          <p:nvPr>
            <p:ph type="sldNum" sz="quarter" idx="12"/>
          </p:nvPr>
        </p:nvSpPr>
        <p:spPr>
          <a:ln/>
        </p:spPr>
        <p:txBody>
          <a:bodyPr/>
          <a:lstStyle>
            <a:lvl1pPr>
              <a:defRPr/>
            </a:lvl1pPr>
          </a:lstStyle>
          <a:p>
            <a:fld id="{0F3CD1AF-915B-7245-9BE4-5070176D7F18}" type="slidenum">
              <a:rPr lang="en-US">
                <a:solidFill>
                  <a:srgbClr val="000000"/>
                </a:solidFill>
                <a:latin typeface="Arial"/>
              </a:rPr>
              <a:pPr/>
              <a:t>‹#›</a:t>
            </a:fld>
            <a:endParaRPr lang="en-US" dirty="0">
              <a:solidFill>
                <a:srgbClr val="000000"/>
              </a:solidFill>
              <a:latin typeface="Arial"/>
            </a:endParaRPr>
          </a:p>
        </p:txBody>
      </p:sp>
    </p:spTree>
    <p:extLst>
      <p:ext uri="{BB962C8B-B14F-4D97-AF65-F5344CB8AC3E}">
        <p14:creationId xmlns:p14="http://schemas.microsoft.com/office/powerpoint/2010/main" val="3009775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latin typeface="Aria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latin typeface="Arial"/>
            </a:endParaRPr>
          </a:p>
        </p:txBody>
      </p:sp>
      <p:sp>
        <p:nvSpPr>
          <p:cNvPr id="6" name="Rectangle 6"/>
          <p:cNvSpPr>
            <a:spLocks noGrp="1" noChangeArrowheads="1"/>
          </p:cNvSpPr>
          <p:nvPr>
            <p:ph type="sldNum" sz="quarter" idx="12"/>
          </p:nvPr>
        </p:nvSpPr>
        <p:spPr>
          <a:ln/>
        </p:spPr>
        <p:txBody>
          <a:bodyPr/>
          <a:lstStyle>
            <a:lvl1pPr>
              <a:defRPr/>
            </a:lvl1pPr>
          </a:lstStyle>
          <a:p>
            <a:fld id="{D2E671E4-E420-544E-A785-9C3DA241AE7F}" type="slidenum">
              <a:rPr lang="en-US">
                <a:solidFill>
                  <a:srgbClr val="000000"/>
                </a:solidFill>
                <a:latin typeface="Arial"/>
              </a:rPr>
              <a:pPr/>
              <a:t>‹#›</a:t>
            </a:fld>
            <a:endParaRPr lang="en-US" dirty="0">
              <a:solidFill>
                <a:srgbClr val="000000"/>
              </a:solidFill>
              <a:latin typeface="Arial"/>
            </a:endParaRPr>
          </a:p>
        </p:txBody>
      </p:sp>
    </p:spTree>
    <p:extLst>
      <p:ext uri="{BB962C8B-B14F-4D97-AF65-F5344CB8AC3E}">
        <p14:creationId xmlns:p14="http://schemas.microsoft.com/office/powerpoint/2010/main" val="2198533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latin typeface="Aria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latin typeface="Arial"/>
            </a:endParaRPr>
          </a:p>
        </p:txBody>
      </p:sp>
      <p:sp>
        <p:nvSpPr>
          <p:cNvPr id="7" name="Rectangle 6"/>
          <p:cNvSpPr>
            <a:spLocks noGrp="1" noChangeArrowheads="1"/>
          </p:cNvSpPr>
          <p:nvPr>
            <p:ph type="sldNum" sz="quarter" idx="12"/>
          </p:nvPr>
        </p:nvSpPr>
        <p:spPr>
          <a:ln/>
        </p:spPr>
        <p:txBody>
          <a:bodyPr/>
          <a:lstStyle>
            <a:lvl1pPr>
              <a:defRPr/>
            </a:lvl1pPr>
          </a:lstStyle>
          <a:p>
            <a:fld id="{73FD14DA-C1FA-854F-86BC-C33BF8EAAAD6}" type="slidenum">
              <a:rPr lang="en-US">
                <a:solidFill>
                  <a:srgbClr val="000000"/>
                </a:solidFill>
                <a:latin typeface="Arial"/>
              </a:rPr>
              <a:pPr/>
              <a:t>‹#›</a:t>
            </a:fld>
            <a:endParaRPr lang="en-US" dirty="0">
              <a:solidFill>
                <a:srgbClr val="000000"/>
              </a:solidFill>
              <a:latin typeface="Arial"/>
            </a:endParaRPr>
          </a:p>
        </p:txBody>
      </p:sp>
    </p:spTree>
    <p:extLst>
      <p:ext uri="{BB962C8B-B14F-4D97-AF65-F5344CB8AC3E}">
        <p14:creationId xmlns:p14="http://schemas.microsoft.com/office/powerpoint/2010/main" val="1526012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latin typeface="Aria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latin typeface="Arial"/>
            </a:endParaRPr>
          </a:p>
        </p:txBody>
      </p:sp>
      <p:sp>
        <p:nvSpPr>
          <p:cNvPr id="9" name="Rectangle 6"/>
          <p:cNvSpPr>
            <a:spLocks noGrp="1" noChangeArrowheads="1"/>
          </p:cNvSpPr>
          <p:nvPr>
            <p:ph type="sldNum" sz="quarter" idx="12"/>
          </p:nvPr>
        </p:nvSpPr>
        <p:spPr>
          <a:ln/>
        </p:spPr>
        <p:txBody>
          <a:bodyPr/>
          <a:lstStyle>
            <a:lvl1pPr>
              <a:defRPr/>
            </a:lvl1pPr>
          </a:lstStyle>
          <a:p>
            <a:fld id="{5D5DD633-8591-3A48-AB81-B2C25E29097A}" type="slidenum">
              <a:rPr lang="en-US">
                <a:solidFill>
                  <a:srgbClr val="000000"/>
                </a:solidFill>
                <a:latin typeface="Arial"/>
              </a:rPr>
              <a:pPr/>
              <a:t>‹#›</a:t>
            </a:fld>
            <a:endParaRPr lang="en-US" dirty="0">
              <a:solidFill>
                <a:srgbClr val="000000"/>
              </a:solidFill>
              <a:latin typeface="Arial"/>
            </a:endParaRPr>
          </a:p>
        </p:txBody>
      </p:sp>
    </p:spTree>
    <p:extLst>
      <p:ext uri="{BB962C8B-B14F-4D97-AF65-F5344CB8AC3E}">
        <p14:creationId xmlns:p14="http://schemas.microsoft.com/office/powerpoint/2010/main" val="2846412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latin typeface="Aria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latin typeface="Arial"/>
            </a:endParaRPr>
          </a:p>
        </p:txBody>
      </p:sp>
      <p:sp>
        <p:nvSpPr>
          <p:cNvPr id="5" name="Rectangle 6"/>
          <p:cNvSpPr>
            <a:spLocks noGrp="1" noChangeArrowheads="1"/>
          </p:cNvSpPr>
          <p:nvPr>
            <p:ph type="sldNum" sz="quarter" idx="12"/>
          </p:nvPr>
        </p:nvSpPr>
        <p:spPr>
          <a:ln/>
        </p:spPr>
        <p:txBody>
          <a:bodyPr/>
          <a:lstStyle>
            <a:lvl1pPr>
              <a:defRPr/>
            </a:lvl1pPr>
          </a:lstStyle>
          <a:p>
            <a:fld id="{1DB62770-7FA3-9A4D-83D4-B5C3770B083E}" type="slidenum">
              <a:rPr lang="en-US">
                <a:solidFill>
                  <a:srgbClr val="000000"/>
                </a:solidFill>
                <a:latin typeface="Arial"/>
              </a:rPr>
              <a:pPr/>
              <a:t>‹#›</a:t>
            </a:fld>
            <a:endParaRPr lang="en-US" dirty="0">
              <a:solidFill>
                <a:srgbClr val="000000"/>
              </a:solidFill>
              <a:latin typeface="Arial"/>
            </a:endParaRPr>
          </a:p>
        </p:txBody>
      </p:sp>
    </p:spTree>
    <p:extLst>
      <p:ext uri="{BB962C8B-B14F-4D97-AF65-F5344CB8AC3E}">
        <p14:creationId xmlns:p14="http://schemas.microsoft.com/office/powerpoint/2010/main" val="3425390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latin typeface="Aria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latin typeface="Arial"/>
            </a:endParaRPr>
          </a:p>
        </p:txBody>
      </p:sp>
      <p:sp>
        <p:nvSpPr>
          <p:cNvPr id="4" name="Rectangle 6"/>
          <p:cNvSpPr>
            <a:spLocks noGrp="1" noChangeArrowheads="1"/>
          </p:cNvSpPr>
          <p:nvPr>
            <p:ph type="sldNum" sz="quarter" idx="12"/>
          </p:nvPr>
        </p:nvSpPr>
        <p:spPr>
          <a:ln/>
        </p:spPr>
        <p:txBody>
          <a:bodyPr/>
          <a:lstStyle>
            <a:lvl1pPr>
              <a:defRPr/>
            </a:lvl1pPr>
          </a:lstStyle>
          <a:p>
            <a:fld id="{0B14FACF-61F6-AE41-9D46-62B02521FBC0}" type="slidenum">
              <a:rPr lang="en-US">
                <a:solidFill>
                  <a:srgbClr val="000000"/>
                </a:solidFill>
                <a:latin typeface="Arial"/>
              </a:rPr>
              <a:pPr/>
              <a:t>‹#›</a:t>
            </a:fld>
            <a:endParaRPr lang="en-US" dirty="0">
              <a:solidFill>
                <a:srgbClr val="000000"/>
              </a:solidFill>
              <a:latin typeface="Arial"/>
            </a:endParaRPr>
          </a:p>
        </p:txBody>
      </p:sp>
    </p:spTree>
    <p:extLst>
      <p:ext uri="{BB962C8B-B14F-4D97-AF65-F5344CB8AC3E}">
        <p14:creationId xmlns:p14="http://schemas.microsoft.com/office/powerpoint/2010/main" val="271483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latin typeface="Aria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latin typeface="Arial"/>
            </a:endParaRPr>
          </a:p>
        </p:txBody>
      </p:sp>
      <p:sp>
        <p:nvSpPr>
          <p:cNvPr id="7" name="Rectangle 6"/>
          <p:cNvSpPr>
            <a:spLocks noGrp="1" noChangeArrowheads="1"/>
          </p:cNvSpPr>
          <p:nvPr>
            <p:ph type="sldNum" sz="quarter" idx="12"/>
          </p:nvPr>
        </p:nvSpPr>
        <p:spPr>
          <a:ln/>
        </p:spPr>
        <p:txBody>
          <a:bodyPr/>
          <a:lstStyle>
            <a:lvl1pPr>
              <a:defRPr/>
            </a:lvl1pPr>
          </a:lstStyle>
          <a:p>
            <a:fld id="{177C9BCC-E65E-DF44-ABD8-286BFB04793D}" type="slidenum">
              <a:rPr lang="en-US">
                <a:solidFill>
                  <a:srgbClr val="000000"/>
                </a:solidFill>
                <a:latin typeface="Arial"/>
              </a:rPr>
              <a:pPr/>
              <a:t>‹#›</a:t>
            </a:fld>
            <a:endParaRPr lang="en-US" dirty="0">
              <a:solidFill>
                <a:srgbClr val="000000"/>
              </a:solidFill>
              <a:latin typeface="Arial"/>
            </a:endParaRPr>
          </a:p>
        </p:txBody>
      </p:sp>
    </p:spTree>
    <p:extLst>
      <p:ext uri="{BB962C8B-B14F-4D97-AF65-F5344CB8AC3E}">
        <p14:creationId xmlns:p14="http://schemas.microsoft.com/office/powerpoint/2010/main" val="2941861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latin typeface="Aria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latin typeface="Arial"/>
            </a:endParaRPr>
          </a:p>
        </p:txBody>
      </p:sp>
      <p:sp>
        <p:nvSpPr>
          <p:cNvPr id="7" name="Rectangle 6"/>
          <p:cNvSpPr>
            <a:spLocks noGrp="1" noChangeArrowheads="1"/>
          </p:cNvSpPr>
          <p:nvPr>
            <p:ph type="sldNum" sz="quarter" idx="12"/>
          </p:nvPr>
        </p:nvSpPr>
        <p:spPr>
          <a:ln/>
        </p:spPr>
        <p:txBody>
          <a:bodyPr/>
          <a:lstStyle>
            <a:lvl1pPr>
              <a:defRPr/>
            </a:lvl1pPr>
          </a:lstStyle>
          <a:p>
            <a:fld id="{3FD38B4F-B665-A646-9313-3597C57A1264}" type="slidenum">
              <a:rPr lang="en-US">
                <a:solidFill>
                  <a:srgbClr val="000000"/>
                </a:solidFill>
                <a:latin typeface="Arial"/>
              </a:rPr>
              <a:pPr/>
              <a:t>‹#›</a:t>
            </a:fld>
            <a:endParaRPr lang="en-US" dirty="0">
              <a:solidFill>
                <a:srgbClr val="000000"/>
              </a:solidFill>
              <a:latin typeface="Arial"/>
            </a:endParaRPr>
          </a:p>
        </p:txBody>
      </p:sp>
    </p:spTree>
    <p:extLst>
      <p:ext uri="{BB962C8B-B14F-4D97-AF65-F5344CB8AC3E}">
        <p14:creationId xmlns:p14="http://schemas.microsoft.com/office/powerpoint/2010/main" val="2436898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921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defTabSz="914400" fontAlgn="base">
              <a:spcBef>
                <a:spcPct val="0"/>
              </a:spcBef>
              <a:spcAft>
                <a:spcPct val="0"/>
              </a:spcAft>
              <a:defRPr/>
            </a:pPr>
            <a:endParaRPr lang="en-US" dirty="0">
              <a:solidFill>
                <a:srgbClr val="000000"/>
              </a:solidFill>
              <a:latin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defTabSz="914400" fontAlgn="base">
              <a:spcBef>
                <a:spcPct val="0"/>
              </a:spcBef>
              <a:spcAft>
                <a:spcPct val="0"/>
              </a:spcAft>
              <a:defRPr/>
            </a:pPr>
            <a:endParaRPr lang="en-US" dirty="0">
              <a:solidFill>
                <a:srgbClr val="000000"/>
              </a:solidFill>
              <a:latin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defTabSz="914400" fontAlgn="base">
              <a:spcBef>
                <a:spcPct val="0"/>
              </a:spcBef>
              <a:spcAft>
                <a:spcPct val="0"/>
              </a:spcAft>
            </a:pPr>
            <a:fld id="{D2B93625-FE36-5B43-BD48-E7404365E12A}" type="slidenum">
              <a:rPr lang="en-US" smtClean="0">
                <a:solidFill>
                  <a:srgbClr val="000000"/>
                </a:solidFill>
                <a:latin typeface="Arial" charset="0"/>
                <a:ea typeface="ＭＳ Ｐゴシック" charset="0"/>
              </a:rPr>
              <a:pPr defTabSz="914400" fontAlgn="base">
                <a:spcBef>
                  <a:spcPct val="0"/>
                </a:spcBef>
                <a:spcAft>
                  <a:spcPct val="0"/>
                </a:spcAft>
              </a:pPr>
              <a:t>‹#›</a:t>
            </a:fld>
            <a:endParaRPr lang="en-US" dirty="0">
              <a:solidFill>
                <a:srgbClr val="000000"/>
              </a:solidFill>
              <a:latin typeface="Arial"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Lst>
  <p:txStyles>
    <p:titleStyle>
      <a:lvl1pPr algn="ctr" rtl="0" eaLnBrk="0" fontAlgn="base" hangingPunct="0">
        <a:spcBef>
          <a:spcPct val="0"/>
        </a:spcBef>
        <a:spcAft>
          <a:spcPct val="0"/>
        </a:spcAft>
        <a:defRPr sz="4400">
          <a:solidFill>
            <a:srgbClr val="00FFFF"/>
          </a:solidFill>
          <a:latin typeface="+mj-lt"/>
          <a:ea typeface="ＭＳ Ｐゴシック" charset="0"/>
          <a:cs typeface="+mj-cs"/>
        </a:defRPr>
      </a:lvl1pPr>
      <a:lvl2pPr algn="ctr" rtl="0" eaLnBrk="0" fontAlgn="base" hangingPunct="0">
        <a:spcBef>
          <a:spcPct val="0"/>
        </a:spcBef>
        <a:spcAft>
          <a:spcPct val="0"/>
        </a:spcAft>
        <a:defRPr sz="4400">
          <a:solidFill>
            <a:srgbClr val="00FFFF"/>
          </a:solidFill>
          <a:latin typeface="Arial" charset="0"/>
          <a:ea typeface="ＭＳ Ｐゴシック" charset="0"/>
        </a:defRPr>
      </a:lvl2pPr>
      <a:lvl3pPr algn="ctr" rtl="0" eaLnBrk="0" fontAlgn="base" hangingPunct="0">
        <a:spcBef>
          <a:spcPct val="0"/>
        </a:spcBef>
        <a:spcAft>
          <a:spcPct val="0"/>
        </a:spcAft>
        <a:defRPr sz="4400">
          <a:solidFill>
            <a:srgbClr val="00FFFF"/>
          </a:solidFill>
          <a:latin typeface="Arial" charset="0"/>
          <a:ea typeface="ＭＳ Ｐゴシック" charset="0"/>
        </a:defRPr>
      </a:lvl3pPr>
      <a:lvl4pPr algn="ctr" rtl="0" eaLnBrk="0" fontAlgn="base" hangingPunct="0">
        <a:spcBef>
          <a:spcPct val="0"/>
        </a:spcBef>
        <a:spcAft>
          <a:spcPct val="0"/>
        </a:spcAft>
        <a:defRPr sz="4400">
          <a:solidFill>
            <a:srgbClr val="00FFFF"/>
          </a:solidFill>
          <a:latin typeface="Arial" charset="0"/>
          <a:ea typeface="ＭＳ Ｐゴシック" charset="0"/>
        </a:defRPr>
      </a:lvl4pPr>
      <a:lvl5pPr algn="ctr" rtl="0" eaLnBrk="0" fontAlgn="base" hangingPunct="0">
        <a:spcBef>
          <a:spcPct val="0"/>
        </a:spcBef>
        <a:spcAft>
          <a:spcPct val="0"/>
        </a:spcAft>
        <a:defRPr sz="4400">
          <a:solidFill>
            <a:srgbClr val="00FFFF"/>
          </a:solidFill>
          <a:latin typeface="Arial" charset="0"/>
          <a:ea typeface="ＭＳ Ｐゴシック" charset="0"/>
        </a:defRPr>
      </a:lvl5pPr>
      <a:lvl6pPr marL="457200" algn="ctr" rtl="0" fontAlgn="base">
        <a:spcBef>
          <a:spcPct val="0"/>
        </a:spcBef>
        <a:spcAft>
          <a:spcPct val="0"/>
        </a:spcAft>
        <a:defRPr sz="4400">
          <a:solidFill>
            <a:srgbClr val="00FFFF"/>
          </a:solidFill>
          <a:latin typeface="Arial" charset="0"/>
        </a:defRPr>
      </a:lvl6pPr>
      <a:lvl7pPr marL="914400" algn="ctr" rtl="0" fontAlgn="base">
        <a:spcBef>
          <a:spcPct val="0"/>
        </a:spcBef>
        <a:spcAft>
          <a:spcPct val="0"/>
        </a:spcAft>
        <a:defRPr sz="4400">
          <a:solidFill>
            <a:srgbClr val="00FFFF"/>
          </a:solidFill>
          <a:latin typeface="Arial" charset="0"/>
        </a:defRPr>
      </a:lvl7pPr>
      <a:lvl8pPr marL="1371600" algn="ctr" rtl="0" fontAlgn="base">
        <a:spcBef>
          <a:spcPct val="0"/>
        </a:spcBef>
        <a:spcAft>
          <a:spcPct val="0"/>
        </a:spcAft>
        <a:defRPr sz="4400">
          <a:solidFill>
            <a:srgbClr val="00FFFF"/>
          </a:solidFill>
          <a:latin typeface="Arial" charset="0"/>
        </a:defRPr>
      </a:lvl8pPr>
      <a:lvl9pPr marL="1828800" algn="ctr" rtl="0" fontAlgn="base">
        <a:spcBef>
          <a:spcPct val="0"/>
        </a:spcBef>
        <a:spcAft>
          <a:spcPct val="0"/>
        </a:spcAft>
        <a:defRPr sz="4400">
          <a:solidFill>
            <a:srgbClr val="00FFFF"/>
          </a:solidFill>
          <a:latin typeface="Arial" charset="0"/>
        </a:defRPr>
      </a:lvl9pPr>
    </p:titleStyle>
    <p:bodyStyle>
      <a:lvl1pPr marL="342900" indent="-342900" algn="l" rtl="0" eaLnBrk="0" fontAlgn="base" hangingPunct="0">
        <a:spcBef>
          <a:spcPct val="20000"/>
        </a:spcBef>
        <a:spcAft>
          <a:spcPct val="0"/>
        </a:spcAft>
        <a:buClr>
          <a:srgbClr val="FFFF00"/>
        </a:buClr>
        <a:buChar char="•"/>
        <a:defRPr sz="3200">
          <a:solidFill>
            <a:schemeClr val="bg1"/>
          </a:solidFill>
          <a:latin typeface="+mn-lt"/>
          <a:ea typeface="ＭＳ Ｐゴシック" charset="0"/>
          <a:cs typeface="+mn-cs"/>
        </a:defRPr>
      </a:lvl1pPr>
      <a:lvl2pPr marL="742950" indent="-285750" algn="l" rtl="0" eaLnBrk="0" fontAlgn="base" hangingPunct="0">
        <a:spcBef>
          <a:spcPct val="20000"/>
        </a:spcBef>
        <a:spcAft>
          <a:spcPct val="0"/>
        </a:spcAft>
        <a:buClr>
          <a:srgbClr val="FFFF00"/>
        </a:buClr>
        <a:buChar char="–"/>
        <a:defRPr sz="2800">
          <a:solidFill>
            <a:schemeClr val="bg1"/>
          </a:solidFill>
          <a:latin typeface="+mn-lt"/>
          <a:ea typeface="ＭＳ Ｐゴシック" charset="0"/>
        </a:defRPr>
      </a:lvl2pPr>
      <a:lvl3pPr marL="1143000" indent="-228600" algn="l" rtl="0" eaLnBrk="0" fontAlgn="base" hangingPunct="0">
        <a:spcBef>
          <a:spcPct val="20000"/>
        </a:spcBef>
        <a:spcAft>
          <a:spcPct val="0"/>
        </a:spcAft>
        <a:buClr>
          <a:srgbClr val="FFFF00"/>
        </a:buClr>
        <a:buChar char="•"/>
        <a:defRPr sz="2400">
          <a:solidFill>
            <a:schemeClr val="bg1"/>
          </a:solidFill>
          <a:latin typeface="+mn-lt"/>
          <a:ea typeface="ＭＳ Ｐゴシック" charset="0"/>
        </a:defRPr>
      </a:lvl3pPr>
      <a:lvl4pPr marL="1600200" indent="-228600" algn="l" rtl="0" eaLnBrk="0" fontAlgn="base" hangingPunct="0">
        <a:spcBef>
          <a:spcPct val="20000"/>
        </a:spcBef>
        <a:spcAft>
          <a:spcPct val="0"/>
        </a:spcAft>
        <a:buClr>
          <a:srgbClr val="FFFF00"/>
        </a:buClr>
        <a:buChar char="–"/>
        <a:defRPr sz="2000">
          <a:solidFill>
            <a:schemeClr val="bg1"/>
          </a:solidFill>
          <a:latin typeface="+mn-lt"/>
          <a:ea typeface="ＭＳ Ｐゴシック" charset="0"/>
        </a:defRPr>
      </a:lvl4pPr>
      <a:lvl5pPr marL="2057400" indent="-228600" algn="l" rtl="0" eaLnBrk="0" fontAlgn="base" hangingPunct="0">
        <a:spcBef>
          <a:spcPct val="20000"/>
        </a:spcBef>
        <a:spcAft>
          <a:spcPct val="0"/>
        </a:spcAft>
        <a:buClr>
          <a:srgbClr val="FFFF00"/>
        </a:buClr>
        <a:buChar char="»"/>
        <a:defRPr sz="2000">
          <a:solidFill>
            <a:schemeClr val="bg1"/>
          </a:solidFill>
          <a:latin typeface="+mn-lt"/>
          <a:ea typeface="ＭＳ Ｐゴシック" charset="0"/>
        </a:defRPr>
      </a:lvl5pPr>
      <a:lvl6pPr marL="2514600" indent="-228600" algn="l" rtl="0" fontAlgn="base">
        <a:spcBef>
          <a:spcPct val="20000"/>
        </a:spcBef>
        <a:spcAft>
          <a:spcPct val="0"/>
        </a:spcAft>
        <a:buClr>
          <a:srgbClr val="FFFF00"/>
        </a:buClr>
        <a:buChar char="»"/>
        <a:defRPr sz="2000">
          <a:solidFill>
            <a:schemeClr val="bg1"/>
          </a:solidFill>
          <a:latin typeface="+mn-lt"/>
        </a:defRPr>
      </a:lvl6pPr>
      <a:lvl7pPr marL="2971800" indent="-228600" algn="l" rtl="0" fontAlgn="base">
        <a:spcBef>
          <a:spcPct val="20000"/>
        </a:spcBef>
        <a:spcAft>
          <a:spcPct val="0"/>
        </a:spcAft>
        <a:buClr>
          <a:srgbClr val="FFFF00"/>
        </a:buClr>
        <a:buChar char="»"/>
        <a:defRPr sz="2000">
          <a:solidFill>
            <a:schemeClr val="bg1"/>
          </a:solidFill>
          <a:latin typeface="+mn-lt"/>
        </a:defRPr>
      </a:lvl7pPr>
      <a:lvl8pPr marL="3429000" indent="-228600" algn="l" rtl="0" fontAlgn="base">
        <a:spcBef>
          <a:spcPct val="20000"/>
        </a:spcBef>
        <a:spcAft>
          <a:spcPct val="0"/>
        </a:spcAft>
        <a:buClr>
          <a:srgbClr val="FFFF00"/>
        </a:buClr>
        <a:buChar char="»"/>
        <a:defRPr sz="2000">
          <a:solidFill>
            <a:schemeClr val="bg1"/>
          </a:solidFill>
          <a:latin typeface="+mn-lt"/>
        </a:defRPr>
      </a:lvl8pPr>
      <a:lvl9pPr marL="3886200" indent="-228600" algn="l" rtl="0" fontAlgn="base">
        <a:spcBef>
          <a:spcPct val="20000"/>
        </a:spcBef>
        <a:spcAft>
          <a:spcPct val="0"/>
        </a:spcAft>
        <a:buClr>
          <a:srgbClr val="FFFF00"/>
        </a:buClr>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hyperlink" Target="http://pubs.niaaa.nih.gov/publications/Practitioner/CliniciansGuide2005/clinicians_guide.htm" TargetMode="External"/><Relationship Id="rId2" Type="http://schemas.openxmlformats.org/officeDocument/2006/relationships/hyperlink" Target="http://archinte.jamanetwork.com/article.aspx?articleid=225770" TargetMode="External"/><Relationship Id="rId1" Type="http://schemas.openxmlformats.org/officeDocument/2006/relationships/slideLayout" Target="../slideLayouts/slideLayout2.xml"/><Relationship Id="rId4" Type="http://schemas.openxmlformats.org/officeDocument/2006/relationships/hyperlink" Target="http://www.who.int/substance_abuse/activities/assist_v3_english.pdf"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2722879" y="644826"/>
            <a:ext cx="6140025"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defTabSz="914400" fontAlgn="base">
              <a:spcBef>
                <a:spcPct val="0"/>
              </a:spcBef>
              <a:spcAft>
                <a:spcPct val="0"/>
              </a:spcAft>
            </a:pPr>
            <a:r>
              <a:rPr lang="en-US" sz="4400" b="1" dirty="0">
                <a:solidFill>
                  <a:srgbClr val="FFFF00"/>
                </a:solidFill>
                <a:latin typeface="+mj-lt"/>
                <a:ea typeface="ＭＳ Ｐゴシック" charset="0"/>
                <a:cs typeface="Goudy Old Style"/>
              </a:rPr>
              <a:t>Integrative Approach to Managing Pain Patients in an Era of </a:t>
            </a:r>
          </a:p>
          <a:p>
            <a:pPr algn="ctr" defTabSz="914400" fontAlgn="base">
              <a:spcBef>
                <a:spcPct val="0"/>
              </a:spcBef>
              <a:spcAft>
                <a:spcPct val="0"/>
              </a:spcAft>
            </a:pPr>
            <a:r>
              <a:rPr lang="en-US" sz="4400" b="1" dirty="0">
                <a:solidFill>
                  <a:srgbClr val="FFFF00"/>
                </a:solidFill>
                <a:latin typeface="+mj-lt"/>
                <a:ea typeface="ＭＳ Ｐゴシック" charset="0"/>
                <a:cs typeface="Goudy Old Style"/>
              </a:rPr>
              <a:t>Opioid Use Disorder &amp; Addiction</a:t>
            </a:r>
          </a:p>
          <a:p>
            <a:pPr algn="ctr" defTabSz="914400" fontAlgn="base">
              <a:spcBef>
                <a:spcPct val="0"/>
              </a:spcBef>
              <a:spcAft>
                <a:spcPct val="0"/>
              </a:spcAft>
            </a:pPr>
            <a:endParaRPr lang="en-US" sz="2400" dirty="0">
              <a:solidFill>
                <a:schemeClr val="bg1"/>
              </a:solidFill>
              <a:latin typeface="+mj-lt"/>
              <a:ea typeface="ＭＳ Ｐゴシック" charset="0"/>
              <a:cs typeface="Goudy Old Style"/>
            </a:endParaRPr>
          </a:p>
        </p:txBody>
      </p:sp>
      <p:sp>
        <p:nvSpPr>
          <p:cNvPr id="3" name="Rectangle 4"/>
          <p:cNvSpPr>
            <a:spLocks noChangeArrowheads="1"/>
          </p:cNvSpPr>
          <p:nvPr/>
        </p:nvSpPr>
        <p:spPr bwMode="auto">
          <a:xfrm>
            <a:off x="2936240" y="4628859"/>
            <a:ext cx="5926664" cy="2339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defRPr/>
            </a:pPr>
            <a:endParaRPr lang="en-US" sz="2000" dirty="0">
              <a:solidFill>
                <a:srgbClr val="FFFF00"/>
              </a:solidFill>
            </a:endParaRPr>
          </a:p>
          <a:p>
            <a:pPr algn="ctr">
              <a:defRPr/>
            </a:pPr>
            <a:r>
              <a:rPr lang="en-US" sz="2400" dirty="0">
                <a:solidFill>
                  <a:srgbClr val="1CFFFC"/>
                </a:solidFill>
              </a:rPr>
              <a:t>Randall Hudspeth </a:t>
            </a:r>
            <a:r>
              <a:rPr lang="en-US" sz="2000" dirty="0">
                <a:solidFill>
                  <a:srgbClr val="1CFFFC"/>
                </a:solidFill>
              </a:rPr>
              <a:t>PhD, APRN-CNP, FAANP</a:t>
            </a:r>
          </a:p>
          <a:p>
            <a:pPr algn="ctr">
              <a:defRPr/>
            </a:pPr>
            <a:endParaRPr lang="en-US" sz="2000" dirty="0">
              <a:solidFill>
                <a:srgbClr val="1CFFFC"/>
              </a:solidFill>
            </a:endParaRPr>
          </a:p>
          <a:p>
            <a:pPr algn="ctr">
              <a:defRPr/>
            </a:pPr>
            <a:r>
              <a:rPr lang="en-US" i="1" dirty="0">
                <a:solidFill>
                  <a:schemeClr val="bg1"/>
                </a:solidFill>
              </a:rPr>
              <a:t>Pain Management Practice Consultant</a:t>
            </a:r>
          </a:p>
          <a:p>
            <a:pPr algn="ctr">
              <a:defRPr/>
            </a:pPr>
            <a:r>
              <a:rPr lang="en-US" i="1" dirty="0">
                <a:solidFill>
                  <a:schemeClr val="bg1"/>
                </a:solidFill>
              </a:rPr>
              <a:t>AANP Representative to FDA’s CO*RE Faculty Advisory Committee</a:t>
            </a:r>
          </a:p>
          <a:p>
            <a:pPr algn="ctr" defTabSz="914400" fontAlgn="base">
              <a:spcBef>
                <a:spcPct val="0"/>
              </a:spcBef>
              <a:spcAft>
                <a:spcPct val="0"/>
              </a:spcAft>
            </a:pPr>
            <a:endParaRPr lang="en-US" sz="2800" dirty="0">
              <a:solidFill>
                <a:srgbClr val="FEFF7F"/>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2660666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024656-F177-4ADE-964C-D565FAFD230A}"/>
              </a:ext>
            </a:extLst>
          </p:cNvPr>
          <p:cNvSpPr>
            <a:spLocks noGrp="1"/>
          </p:cNvSpPr>
          <p:nvPr>
            <p:ph type="title"/>
          </p:nvPr>
        </p:nvSpPr>
        <p:spPr>
          <a:xfrm>
            <a:off x="219919" y="274638"/>
            <a:ext cx="8657863" cy="1143000"/>
          </a:xfrm>
        </p:spPr>
        <p:txBody>
          <a:bodyPr/>
          <a:lstStyle/>
          <a:p>
            <a:r>
              <a:rPr lang="en-US" sz="5400" b="1"/>
              <a:t>Pain Behavior Definitions</a:t>
            </a:r>
            <a:endParaRPr lang="en-US" sz="5400" b="1" dirty="0"/>
          </a:p>
        </p:txBody>
      </p:sp>
      <p:sp>
        <p:nvSpPr>
          <p:cNvPr id="5" name="Content Placeholder 4">
            <a:extLst>
              <a:ext uri="{FF2B5EF4-FFF2-40B4-BE49-F238E27FC236}">
                <a16:creationId xmlns:a16="http://schemas.microsoft.com/office/drawing/2014/main" id="{BF1A4E8E-651D-473B-8640-799F6A079BC7}"/>
              </a:ext>
            </a:extLst>
          </p:cNvPr>
          <p:cNvSpPr>
            <a:spLocks noGrp="1"/>
          </p:cNvSpPr>
          <p:nvPr>
            <p:ph idx="1"/>
          </p:nvPr>
        </p:nvSpPr>
        <p:spPr>
          <a:xfrm>
            <a:off x="219919" y="1600200"/>
            <a:ext cx="8466881" cy="4525963"/>
          </a:xfrm>
        </p:spPr>
        <p:txBody>
          <a:bodyPr/>
          <a:lstStyle/>
          <a:p>
            <a:r>
              <a:rPr lang="en-US" dirty="0">
                <a:solidFill>
                  <a:srgbClr val="FF0000"/>
                </a:solidFill>
              </a:rPr>
              <a:t>Tolerance</a:t>
            </a:r>
            <a:r>
              <a:rPr lang="en-US" dirty="0"/>
              <a:t>—happens when a dose is used over a period of time and an increased dose is required to achieve the same effect.</a:t>
            </a:r>
          </a:p>
          <a:p>
            <a:r>
              <a:rPr lang="en-US" dirty="0">
                <a:solidFill>
                  <a:srgbClr val="FF0000"/>
                </a:solidFill>
              </a:rPr>
              <a:t>Addiction</a:t>
            </a:r>
            <a:r>
              <a:rPr lang="en-US" dirty="0"/>
              <a:t>--putting yourself or others at risk, through behaviors or illegal actions to obtain a drug or to misuse a drug.</a:t>
            </a:r>
          </a:p>
          <a:p>
            <a:r>
              <a:rPr lang="en-US" dirty="0">
                <a:solidFill>
                  <a:srgbClr val="FF0000"/>
                </a:solidFill>
              </a:rPr>
              <a:t>Pseudo-addiction</a:t>
            </a:r>
            <a:r>
              <a:rPr lang="en-US" dirty="0"/>
              <a:t>—behaviors exhibited due to the fear of being in pain.  The behaviors resolve when the pain resolves.</a:t>
            </a:r>
            <a:endParaRPr lang="en-US" dirty="0">
              <a:solidFill>
                <a:srgbClr val="FF0000"/>
              </a:solidFill>
            </a:endParaRPr>
          </a:p>
        </p:txBody>
      </p:sp>
    </p:spTree>
    <p:extLst>
      <p:ext uri="{BB962C8B-B14F-4D97-AF65-F5344CB8AC3E}">
        <p14:creationId xmlns:p14="http://schemas.microsoft.com/office/powerpoint/2010/main" val="3717013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
            <a:ext cx="8229600" cy="1143000"/>
          </a:xfrm>
        </p:spPr>
        <p:txBody>
          <a:bodyPr/>
          <a:lstStyle/>
          <a:p>
            <a:r>
              <a:rPr lang="en-US" b="1">
                <a:solidFill>
                  <a:srgbClr val="FFFF00"/>
                </a:solidFill>
              </a:rPr>
              <a:t>Why Tolerance is Deadly</a:t>
            </a:r>
            <a:endParaRPr lang="en-US" b="1" dirty="0">
              <a:solidFill>
                <a:srgbClr val="FFFF00"/>
              </a:solidFill>
            </a:endParaRPr>
          </a:p>
        </p:txBody>
      </p:sp>
      <p:sp>
        <p:nvSpPr>
          <p:cNvPr id="3" name="Content Placeholder 2"/>
          <p:cNvSpPr>
            <a:spLocks noGrp="1"/>
          </p:cNvSpPr>
          <p:nvPr>
            <p:ph idx="1"/>
          </p:nvPr>
        </p:nvSpPr>
        <p:spPr>
          <a:xfrm>
            <a:off x="457200" y="1181100"/>
            <a:ext cx="8229600" cy="4525963"/>
          </a:xfrm>
        </p:spPr>
        <p:txBody>
          <a:bodyPr/>
          <a:lstStyle/>
          <a:p>
            <a:r>
              <a:rPr lang="en-US" dirty="0"/>
              <a:t>Tolerance is responsible for increasing overdose situations.</a:t>
            </a:r>
          </a:p>
          <a:p>
            <a:r>
              <a:rPr lang="en-US" dirty="0"/>
              <a:t>Tolerance develops due to external opioids being able to desensitize brain’s own natural opioid system and being less responsive over time.</a:t>
            </a:r>
          </a:p>
          <a:p>
            <a:r>
              <a:rPr lang="en-US" dirty="0"/>
              <a:t>Periods of intentional or situational abstinence yield tolerance loss.</a:t>
            </a:r>
          </a:p>
          <a:p>
            <a:r>
              <a:rPr lang="en-US" dirty="0"/>
              <a:t>Resumed use at old dose level yields overdose.</a:t>
            </a:r>
          </a:p>
          <a:p>
            <a:endParaRPr lang="en-US" dirty="0"/>
          </a:p>
          <a:p>
            <a:endParaRPr lang="en-US" dirty="0"/>
          </a:p>
        </p:txBody>
      </p:sp>
    </p:spTree>
    <p:extLst>
      <p:ext uri="{BB962C8B-B14F-4D97-AF65-F5344CB8AC3E}">
        <p14:creationId xmlns:p14="http://schemas.microsoft.com/office/powerpoint/2010/main" val="2002385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61EE463D-D271-4798-A47A-CD3DB42418CC}"/>
              </a:ext>
            </a:extLst>
          </p:cNvPr>
          <p:cNvSpPr>
            <a:spLocks noGrp="1"/>
          </p:cNvSpPr>
          <p:nvPr>
            <p:ph type="title"/>
          </p:nvPr>
        </p:nvSpPr>
        <p:spPr>
          <a:xfrm>
            <a:off x="647271" y="1012004"/>
            <a:ext cx="2562119" cy="4795408"/>
          </a:xfrm>
        </p:spPr>
        <p:txBody>
          <a:bodyPr>
            <a:normAutofit/>
          </a:bodyPr>
          <a:lstStyle/>
          <a:p>
            <a:r>
              <a:rPr lang="en-US" sz="4100">
                <a:solidFill>
                  <a:srgbClr val="FFFFFF"/>
                </a:solidFill>
              </a:rPr>
              <a:t>Provider Education Outline</a:t>
            </a:r>
          </a:p>
        </p:txBody>
      </p:sp>
      <p:graphicFrame>
        <p:nvGraphicFramePr>
          <p:cNvPr id="8" name="Content Placeholder 5">
            <a:extLst>
              <a:ext uri="{FF2B5EF4-FFF2-40B4-BE49-F238E27FC236}">
                <a16:creationId xmlns:a16="http://schemas.microsoft.com/office/drawing/2014/main" id="{104F5641-E985-47BD-9A33-6D89863E7946}"/>
              </a:ext>
            </a:extLst>
          </p:cNvPr>
          <p:cNvGraphicFramePr>
            <a:graphicFrameLocks noGrp="1"/>
          </p:cNvGraphicFramePr>
          <p:nvPr>
            <p:ph idx="1"/>
            <p:extLst>
              <p:ext uri="{D42A27DB-BD31-4B8C-83A1-F6EECF244321}">
                <p14:modId xmlns:p14="http://schemas.microsoft.com/office/powerpoint/2010/main" val="2470130388"/>
              </p:ext>
            </p:extLst>
          </p:nvPr>
        </p:nvGraphicFramePr>
        <p:xfrm>
          <a:off x="3763645" y="466995"/>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8614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0DD9F-841C-4932-865B-279B4F89DDF5}"/>
              </a:ext>
            </a:extLst>
          </p:cNvPr>
          <p:cNvSpPr>
            <a:spLocks noGrp="1"/>
          </p:cNvSpPr>
          <p:nvPr>
            <p:ph type="title"/>
          </p:nvPr>
        </p:nvSpPr>
        <p:spPr/>
        <p:txBody>
          <a:bodyPr/>
          <a:lstStyle/>
          <a:p>
            <a:r>
              <a:rPr lang="en-US" dirty="0"/>
              <a:t>Phase One: Assessment </a:t>
            </a:r>
            <a:br>
              <a:rPr lang="en-US" dirty="0"/>
            </a:br>
            <a:r>
              <a:rPr lang="en-US" dirty="0"/>
              <a:t>of Risk and Pain</a:t>
            </a:r>
          </a:p>
        </p:txBody>
      </p:sp>
      <p:sp>
        <p:nvSpPr>
          <p:cNvPr id="3" name="Content Placeholder 2">
            <a:extLst>
              <a:ext uri="{FF2B5EF4-FFF2-40B4-BE49-F238E27FC236}">
                <a16:creationId xmlns:a16="http://schemas.microsoft.com/office/drawing/2014/main" id="{2F7F1550-EB9C-42EA-919D-E362F3A9F452}"/>
              </a:ext>
            </a:extLst>
          </p:cNvPr>
          <p:cNvSpPr>
            <a:spLocks noGrp="1"/>
          </p:cNvSpPr>
          <p:nvPr>
            <p:ph idx="1"/>
          </p:nvPr>
        </p:nvSpPr>
        <p:spPr>
          <a:xfrm>
            <a:off x="457200" y="1285240"/>
            <a:ext cx="8229600" cy="4525963"/>
          </a:xfrm>
        </p:spPr>
        <p:txBody>
          <a:bodyPr/>
          <a:lstStyle/>
          <a:p>
            <a:r>
              <a:rPr lang="en-US" dirty="0"/>
              <a:t>Assessment includes the normal components: PMH, Social Hx, Family Hx, Medication &amp; drug history</a:t>
            </a:r>
          </a:p>
          <a:p>
            <a:r>
              <a:rPr lang="en-US" dirty="0"/>
              <a:t>Pain specifics:  location, intensity, quality, onset/duration, patterns</a:t>
            </a:r>
          </a:p>
          <a:p>
            <a:pPr lvl="1"/>
            <a:r>
              <a:rPr lang="en-US" dirty="0"/>
              <a:t>Relieving factors</a:t>
            </a:r>
          </a:p>
          <a:p>
            <a:pPr lvl="1"/>
            <a:r>
              <a:rPr lang="en-US" dirty="0"/>
              <a:t>Causes of increased pain</a:t>
            </a:r>
          </a:p>
          <a:p>
            <a:pPr lvl="1"/>
            <a:r>
              <a:rPr lang="en-US" dirty="0"/>
              <a:t>Effects on physical, emotional and psychological health</a:t>
            </a:r>
          </a:p>
          <a:p>
            <a:pPr lvl="1"/>
            <a:r>
              <a:rPr lang="en-US" dirty="0"/>
              <a:t>Current pain and function</a:t>
            </a:r>
          </a:p>
        </p:txBody>
      </p:sp>
    </p:spTree>
    <p:extLst>
      <p:ext uri="{BB962C8B-B14F-4D97-AF65-F5344CB8AC3E}">
        <p14:creationId xmlns:p14="http://schemas.microsoft.com/office/powerpoint/2010/main" val="2275015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491CB6-9D62-4640-B664-FC48D0EE36AA}"/>
              </a:ext>
            </a:extLst>
          </p:cNvPr>
          <p:cNvSpPr>
            <a:spLocks noGrp="1"/>
          </p:cNvSpPr>
          <p:nvPr>
            <p:ph type="title"/>
          </p:nvPr>
        </p:nvSpPr>
        <p:spPr/>
        <p:txBody>
          <a:bodyPr/>
          <a:lstStyle/>
          <a:p>
            <a:r>
              <a:rPr lang="en-US" dirty="0"/>
              <a:t>Past Medical History</a:t>
            </a:r>
          </a:p>
        </p:txBody>
      </p:sp>
      <p:sp>
        <p:nvSpPr>
          <p:cNvPr id="5" name="Content Placeholder 4">
            <a:extLst>
              <a:ext uri="{FF2B5EF4-FFF2-40B4-BE49-F238E27FC236}">
                <a16:creationId xmlns:a16="http://schemas.microsoft.com/office/drawing/2014/main" id="{B8EE155C-AAD4-4703-8893-8A5B425FE0D0}"/>
              </a:ext>
            </a:extLst>
          </p:cNvPr>
          <p:cNvSpPr>
            <a:spLocks noGrp="1"/>
          </p:cNvSpPr>
          <p:nvPr>
            <p:ph sz="half" idx="1"/>
          </p:nvPr>
        </p:nvSpPr>
        <p:spPr/>
        <p:txBody>
          <a:bodyPr/>
          <a:lstStyle/>
          <a:p>
            <a:r>
              <a:rPr lang="en-US" dirty="0"/>
              <a:t>Illness relevant to effects or metabolism of opioids</a:t>
            </a:r>
          </a:p>
          <a:p>
            <a:pPr lvl="1"/>
            <a:r>
              <a:rPr lang="en-US" dirty="0"/>
              <a:t>Pulmonary disease</a:t>
            </a:r>
          </a:p>
          <a:p>
            <a:pPr lvl="1"/>
            <a:r>
              <a:rPr lang="en-US" dirty="0"/>
              <a:t>Constipation</a:t>
            </a:r>
          </a:p>
          <a:p>
            <a:pPr lvl="1"/>
            <a:r>
              <a:rPr lang="en-US" dirty="0"/>
              <a:t>Nausea</a:t>
            </a:r>
          </a:p>
          <a:p>
            <a:pPr lvl="1"/>
            <a:r>
              <a:rPr lang="en-US" dirty="0"/>
              <a:t>Cognitive impairment</a:t>
            </a:r>
          </a:p>
          <a:p>
            <a:pPr lvl="1"/>
            <a:r>
              <a:rPr lang="en-US" dirty="0"/>
              <a:t>Hepatic or renal disease</a:t>
            </a:r>
          </a:p>
        </p:txBody>
      </p:sp>
      <p:sp>
        <p:nvSpPr>
          <p:cNvPr id="6" name="Content Placeholder 5">
            <a:extLst>
              <a:ext uri="{FF2B5EF4-FFF2-40B4-BE49-F238E27FC236}">
                <a16:creationId xmlns:a16="http://schemas.microsoft.com/office/drawing/2014/main" id="{F0D01D5C-E06E-4156-B7E9-7BE74D2270F4}"/>
              </a:ext>
            </a:extLst>
          </p:cNvPr>
          <p:cNvSpPr>
            <a:spLocks noGrp="1"/>
          </p:cNvSpPr>
          <p:nvPr>
            <p:ph sz="half" idx="2"/>
          </p:nvPr>
        </p:nvSpPr>
        <p:spPr/>
        <p:txBody>
          <a:bodyPr/>
          <a:lstStyle/>
          <a:p>
            <a:r>
              <a:rPr lang="en-US" dirty="0"/>
              <a:t>Illnesses possibly linked to SUD</a:t>
            </a:r>
          </a:p>
          <a:p>
            <a:pPr lvl="1"/>
            <a:r>
              <a:rPr lang="en-US" dirty="0"/>
              <a:t>Hepatitis</a:t>
            </a:r>
          </a:p>
          <a:p>
            <a:pPr lvl="1"/>
            <a:r>
              <a:rPr lang="en-US" dirty="0"/>
              <a:t>HIV</a:t>
            </a:r>
          </a:p>
          <a:p>
            <a:pPr lvl="1"/>
            <a:r>
              <a:rPr lang="en-US" dirty="0"/>
              <a:t>TB</a:t>
            </a:r>
          </a:p>
          <a:p>
            <a:pPr lvl="1"/>
            <a:r>
              <a:rPr lang="en-US" dirty="0"/>
              <a:t>STDs</a:t>
            </a:r>
          </a:p>
          <a:p>
            <a:pPr lvl="1"/>
            <a:r>
              <a:rPr lang="en-US" dirty="0"/>
              <a:t>Trauma/burns</a:t>
            </a:r>
          </a:p>
          <a:p>
            <a:pPr lvl="1"/>
            <a:r>
              <a:rPr lang="en-US" dirty="0"/>
              <a:t>Cardiac disease</a:t>
            </a:r>
          </a:p>
          <a:p>
            <a:pPr lvl="1"/>
            <a:r>
              <a:rPr lang="en-US" dirty="0"/>
              <a:t>Pulmonary Disease</a:t>
            </a:r>
          </a:p>
          <a:p>
            <a:pPr lvl="1"/>
            <a:endParaRPr lang="en-US" dirty="0"/>
          </a:p>
        </p:txBody>
      </p:sp>
    </p:spTree>
    <p:extLst>
      <p:ext uri="{BB962C8B-B14F-4D97-AF65-F5344CB8AC3E}">
        <p14:creationId xmlns:p14="http://schemas.microsoft.com/office/powerpoint/2010/main" val="1114779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182D1-9888-46AA-85DA-24CC2CF052A6}"/>
              </a:ext>
            </a:extLst>
          </p:cNvPr>
          <p:cNvSpPr>
            <a:spLocks noGrp="1"/>
          </p:cNvSpPr>
          <p:nvPr>
            <p:ph type="title"/>
          </p:nvPr>
        </p:nvSpPr>
        <p:spPr/>
        <p:txBody>
          <a:bodyPr/>
          <a:lstStyle/>
          <a:p>
            <a:r>
              <a:rPr lang="en-US" dirty="0"/>
              <a:t>Risk Factors for Opioid Misuse</a:t>
            </a:r>
          </a:p>
        </p:txBody>
      </p:sp>
      <p:sp>
        <p:nvSpPr>
          <p:cNvPr id="5" name="Content Placeholder 4">
            <a:extLst>
              <a:ext uri="{FF2B5EF4-FFF2-40B4-BE49-F238E27FC236}">
                <a16:creationId xmlns:a16="http://schemas.microsoft.com/office/drawing/2014/main" id="{1F87C0BB-93E4-4C37-8B10-D16EF2E0D7D4}"/>
              </a:ext>
            </a:extLst>
          </p:cNvPr>
          <p:cNvSpPr>
            <a:spLocks noGrp="1"/>
          </p:cNvSpPr>
          <p:nvPr>
            <p:ph idx="1"/>
          </p:nvPr>
        </p:nvSpPr>
        <p:spPr>
          <a:xfrm>
            <a:off x="457200" y="1276109"/>
            <a:ext cx="8229600" cy="4525963"/>
          </a:xfrm>
        </p:spPr>
        <p:txBody>
          <a:bodyPr/>
          <a:lstStyle/>
          <a:p>
            <a:r>
              <a:rPr lang="en-US" dirty="0"/>
              <a:t>Use of controlled medications, prescribed or non-prescribed</a:t>
            </a:r>
          </a:p>
          <a:p>
            <a:r>
              <a:rPr lang="en-US" dirty="0"/>
              <a:t>Alcohol &amp; Tobacco use</a:t>
            </a:r>
          </a:p>
          <a:p>
            <a:r>
              <a:rPr lang="en-US" dirty="0"/>
              <a:t>History of Sexual abuse</a:t>
            </a:r>
          </a:p>
          <a:p>
            <a:r>
              <a:rPr lang="en-US" dirty="0"/>
              <a:t>Onset of sexual activity at early age</a:t>
            </a:r>
          </a:p>
          <a:p>
            <a:r>
              <a:rPr lang="en-US" dirty="0"/>
              <a:t>Family history of substance abuse </a:t>
            </a:r>
          </a:p>
          <a:p>
            <a:r>
              <a:rPr lang="en-US" dirty="0"/>
              <a:t>Pt. or Family history of psychiatric disorders</a:t>
            </a:r>
          </a:p>
          <a:p>
            <a:r>
              <a:rPr lang="en-US" dirty="0"/>
              <a:t>Age 16-45</a:t>
            </a:r>
          </a:p>
        </p:txBody>
      </p:sp>
    </p:spTree>
    <p:extLst>
      <p:ext uri="{BB962C8B-B14F-4D97-AF65-F5344CB8AC3E}">
        <p14:creationId xmlns:p14="http://schemas.microsoft.com/office/powerpoint/2010/main" val="485146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223771794"/>
              </p:ext>
            </p:extLst>
          </p:nvPr>
        </p:nvGraphicFramePr>
        <p:xfrm>
          <a:off x="396241" y="1131641"/>
          <a:ext cx="8633457" cy="5311288"/>
        </p:xfrm>
        <a:graphic>
          <a:graphicData uri="http://schemas.openxmlformats.org/drawingml/2006/table">
            <a:tbl>
              <a:tblPr firstRow="1" bandRow="1">
                <a:tableStyleId>{93296810-A885-4BE3-A3E7-6D5BEEA58F35}</a:tableStyleId>
              </a:tblPr>
              <a:tblGrid>
                <a:gridCol w="6094206">
                  <a:extLst>
                    <a:ext uri="{9D8B030D-6E8A-4147-A177-3AD203B41FA5}">
                      <a16:colId xmlns:a16="http://schemas.microsoft.com/office/drawing/2014/main" val="20000"/>
                    </a:ext>
                  </a:extLst>
                </a:gridCol>
                <a:gridCol w="1328224">
                  <a:extLst>
                    <a:ext uri="{9D8B030D-6E8A-4147-A177-3AD203B41FA5}">
                      <a16:colId xmlns:a16="http://schemas.microsoft.com/office/drawing/2014/main" val="20001"/>
                    </a:ext>
                  </a:extLst>
                </a:gridCol>
                <a:gridCol w="1211027">
                  <a:extLst>
                    <a:ext uri="{9D8B030D-6E8A-4147-A177-3AD203B41FA5}">
                      <a16:colId xmlns:a16="http://schemas.microsoft.com/office/drawing/2014/main" val="20002"/>
                    </a:ext>
                  </a:extLst>
                </a:gridCol>
              </a:tblGrid>
              <a:tr h="340359">
                <a:tc>
                  <a:txBody>
                    <a:bodyPr/>
                    <a:lstStyle/>
                    <a:p>
                      <a:pPr algn="l"/>
                      <a:r>
                        <a:rPr lang="en-US" sz="1400" b="1" dirty="0">
                          <a:solidFill>
                            <a:schemeClr val="tx1"/>
                          </a:solidFill>
                          <a:latin typeface="Lato" charset="0"/>
                          <a:ea typeface="Lato" charset="0"/>
                          <a:cs typeface="Lato" charset="0"/>
                        </a:rPr>
                        <a:t>TOOL</a:t>
                      </a:r>
                    </a:p>
                  </a:txBody>
                  <a:tcPr marL="182880" marR="18288" marT="18288" marB="18288"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pPr algn="ctr"/>
                      <a:r>
                        <a:rPr lang="en-US" sz="1400" b="1" dirty="0">
                          <a:solidFill>
                            <a:schemeClr val="accent2"/>
                          </a:solidFill>
                          <a:latin typeface="Lato" charset="0"/>
                          <a:ea typeface="Lato" charset="0"/>
                          <a:cs typeface="Lato" charset="0"/>
                        </a:rPr>
                        <a:t># OF ITEMS</a:t>
                      </a:r>
                    </a:p>
                  </a:txBody>
                  <a:tcPr marL="18288" marR="18288" marT="18288" marB="18288"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tc>
                  <a:txBody>
                    <a:bodyPr/>
                    <a:lstStyle/>
                    <a:p>
                      <a:endParaRPr lang="en-US" sz="1400" b="1" dirty="0"/>
                    </a:p>
                  </a:txBody>
                  <a:tcPr marL="9144" marR="9144" marT="18288" marB="18288"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369643">
                <a:tc gridSpan="3">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en-US" sz="1600" b="1" dirty="0">
                          <a:solidFill>
                            <a:schemeClr val="tx1"/>
                          </a:solidFill>
                          <a:latin typeface="Lato" charset="0"/>
                          <a:ea typeface="Lato" charset="0"/>
                          <a:cs typeface="Lato" charset="0"/>
                        </a:rPr>
                        <a:t>PATIENTS CONSIDERED FOR LONG-TERM OPIOID THERAPY</a:t>
                      </a:r>
                      <a:endParaRPr lang="en-US" altLang="en-US" sz="1600" b="1" dirty="0">
                        <a:solidFill>
                          <a:schemeClr val="bg1"/>
                        </a:solidFill>
                        <a:latin typeface="Lato" charset="0"/>
                        <a:ea typeface="Lato" charset="0"/>
                        <a:cs typeface="Lato" charset="0"/>
                      </a:endParaRPr>
                    </a:p>
                  </a:txBody>
                  <a:tcPr marL="182880"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69643">
                <a:tc>
                  <a:txBody>
                    <a:bodyPr/>
                    <a:lstStyle/>
                    <a:p>
                      <a:r>
                        <a:rPr lang="en-US" altLang="en-US" sz="1400" b="1" dirty="0">
                          <a:solidFill>
                            <a:schemeClr val="tx1"/>
                          </a:solidFill>
                          <a:latin typeface="Open Sans" charset="0"/>
                          <a:ea typeface="Open Sans" charset="0"/>
                          <a:cs typeface="Open Sans" charset="0"/>
                        </a:rPr>
                        <a:t>ORT</a:t>
                      </a:r>
                      <a:r>
                        <a:rPr lang="en-US" altLang="en-US" sz="1400" dirty="0">
                          <a:solidFill>
                            <a:schemeClr val="tx1"/>
                          </a:solidFill>
                          <a:latin typeface="Open Sans" charset="0"/>
                          <a:ea typeface="Open Sans" charset="0"/>
                          <a:cs typeface="Open Sans" charset="0"/>
                        </a:rPr>
                        <a:t> Opioid Risk Tool</a:t>
                      </a:r>
                      <a:endParaRPr lang="en-US" sz="1400" dirty="0">
                        <a:solidFill>
                          <a:schemeClr val="tx1"/>
                        </a:solidFill>
                        <a:latin typeface="Open Sans" charset="0"/>
                        <a:ea typeface="Open Sans" charset="0"/>
                        <a:cs typeface="Open Sans" charset="0"/>
                      </a:endParaRPr>
                    </a:p>
                  </a:txBody>
                  <a:tcPr marL="182880"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en-US" sz="1400" dirty="0">
                          <a:latin typeface="Open Sans" charset="0"/>
                          <a:ea typeface="Open Sans" charset="0"/>
                          <a:cs typeface="Open Sans" charset="0"/>
                        </a:rPr>
                        <a:t>5</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en-US" sz="1400" dirty="0">
                          <a:latin typeface="Open Sans" charset="0"/>
                          <a:ea typeface="Open Sans" charset="0"/>
                          <a:cs typeface="Open Sans" charset="0"/>
                        </a:rPr>
                        <a:t>patient</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9643">
                <a:tc>
                  <a:txBody>
                    <a:bodyPr/>
                    <a:lstStyle/>
                    <a:p>
                      <a:pPr algn="l"/>
                      <a:r>
                        <a:rPr lang="en-US" altLang="en-US" sz="1400" b="1" dirty="0">
                          <a:solidFill>
                            <a:schemeClr val="tx1"/>
                          </a:solidFill>
                          <a:latin typeface="Open Sans" charset="0"/>
                          <a:ea typeface="Open Sans" charset="0"/>
                          <a:cs typeface="Open Sans" charset="0"/>
                        </a:rPr>
                        <a:t>SOAPP</a:t>
                      </a:r>
                      <a:r>
                        <a:rPr lang="en-US" altLang="en-US" sz="1400" b="1" baseline="30000" dirty="0">
                          <a:solidFill>
                            <a:schemeClr val="tx1"/>
                          </a:solidFill>
                          <a:latin typeface="Open Sans" charset="0"/>
                          <a:ea typeface="Open Sans" charset="0"/>
                          <a:cs typeface="Open Sans" charset="0"/>
                        </a:rPr>
                        <a:t>® </a:t>
                      </a:r>
                      <a:r>
                        <a:rPr lang="en-US" sz="1400" kern="1200" baseline="0" dirty="0">
                          <a:solidFill>
                            <a:schemeClr val="tx1"/>
                          </a:solidFill>
                          <a:latin typeface="Open Sans" charset="0"/>
                          <a:ea typeface="Open Sans" charset="0"/>
                          <a:cs typeface="Open Sans" charset="0"/>
                        </a:rPr>
                        <a:t>Screener and Opioid Assessment for Patients with Pain</a:t>
                      </a:r>
                      <a:endParaRPr lang="en-US" sz="1400" dirty="0">
                        <a:solidFill>
                          <a:schemeClr val="tx1"/>
                        </a:solidFill>
                        <a:latin typeface="Open Sans" charset="0"/>
                        <a:ea typeface="Open Sans" charset="0"/>
                        <a:cs typeface="Open Sans" charset="0"/>
                      </a:endParaRPr>
                    </a:p>
                  </a:txBody>
                  <a:tcPr marL="182880"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en-US" sz="1400" dirty="0">
                          <a:latin typeface="Open Sans" charset="0"/>
                          <a:ea typeface="Open Sans" charset="0"/>
                          <a:cs typeface="Open Sans" charset="0"/>
                        </a:rPr>
                        <a:t>24</a:t>
                      </a:r>
                      <a:r>
                        <a:rPr lang="en-US" sz="1400" dirty="0">
                          <a:solidFill>
                            <a:schemeClr val="tx1"/>
                          </a:solidFill>
                          <a:latin typeface="Open Sans" charset="0"/>
                          <a:ea typeface="Open Sans" charset="0"/>
                          <a:cs typeface="Open Sans" charset="0"/>
                        </a:rPr>
                        <a:t>, 14, </a:t>
                      </a:r>
                      <a:r>
                        <a:rPr lang="en-US" sz="1400" dirty="0">
                          <a:latin typeface="Open Sans" charset="0"/>
                          <a:ea typeface="Open Sans" charset="0"/>
                          <a:cs typeface="Open Sans" charset="0"/>
                        </a:rPr>
                        <a:t>&amp; 5</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latin typeface="Open Sans" charset="0"/>
                          <a:ea typeface="Open Sans" charset="0"/>
                          <a:cs typeface="Open Sans" charset="0"/>
                        </a:rPr>
                        <a:t>patient</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9643">
                <a:tc>
                  <a:txBody>
                    <a:bodyPr/>
                    <a:lstStyle/>
                    <a:p>
                      <a:r>
                        <a:rPr lang="en-US" altLang="en-US" sz="1400" b="1" dirty="0">
                          <a:solidFill>
                            <a:schemeClr val="tx1"/>
                          </a:solidFill>
                          <a:latin typeface="Open Sans" charset="0"/>
                          <a:ea typeface="Open Sans" charset="0"/>
                          <a:cs typeface="Open Sans" charset="0"/>
                        </a:rPr>
                        <a:t>DIRE</a:t>
                      </a:r>
                      <a:r>
                        <a:rPr lang="en-US" altLang="en-US" sz="1400" dirty="0">
                          <a:solidFill>
                            <a:schemeClr val="tx1"/>
                          </a:solidFill>
                          <a:latin typeface="Open Sans" charset="0"/>
                          <a:ea typeface="Open Sans" charset="0"/>
                          <a:cs typeface="Open Sans" charset="0"/>
                        </a:rPr>
                        <a:t> </a:t>
                      </a:r>
                      <a:r>
                        <a:rPr lang="en-US" sz="1400" kern="1200" baseline="0" dirty="0">
                          <a:solidFill>
                            <a:schemeClr val="tx1"/>
                          </a:solidFill>
                          <a:latin typeface="Open Sans" charset="0"/>
                          <a:ea typeface="Open Sans" charset="0"/>
                          <a:cs typeface="Open Sans" charset="0"/>
                        </a:rPr>
                        <a:t>Diagnosis, Intractability, Risk, and Efficacy score</a:t>
                      </a:r>
                      <a:endParaRPr lang="en-US" sz="1400" dirty="0">
                        <a:solidFill>
                          <a:schemeClr val="tx1"/>
                        </a:solidFill>
                        <a:latin typeface="Open Sans" charset="0"/>
                        <a:ea typeface="Open Sans" charset="0"/>
                        <a:cs typeface="Open Sans" charset="0"/>
                      </a:endParaRPr>
                    </a:p>
                  </a:txBody>
                  <a:tcPr marL="182880"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en-US" sz="1400" dirty="0">
                          <a:latin typeface="Open Sans" charset="0"/>
                          <a:ea typeface="Open Sans" charset="0"/>
                          <a:cs typeface="Open Sans" charset="0"/>
                        </a:rPr>
                        <a:t>7</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latin typeface="Open Sans" charset="0"/>
                          <a:ea typeface="Open Sans" charset="0"/>
                          <a:cs typeface="Open Sans" charset="0"/>
                        </a:rPr>
                        <a:t>clinician</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9643">
                <a:tc gridSpan="3">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en-US" sz="1600" b="1" kern="1200" dirty="0">
                          <a:solidFill>
                            <a:schemeClr val="bg1"/>
                          </a:solidFill>
                          <a:latin typeface="Lato" charset="0"/>
                          <a:ea typeface="Lato" charset="0"/>
                          <a:cs typeface="Lato" charset="0"/>
                        </a:rPr>
                        <a:t>CHARACTERIZE MISUSE ONCE OPIOID TREATMENT BEGINS</a:t>
                      </a:r>
                      <a:endParaRPr lang="en-US" sz="1600" b="1" kern="1200" dirty="0">
                        <a:solidFill>
                          <a:schemeClr val="bg1"/>
                        </a:solidFill>
                        <a:latin typeface="Lato" charset="0"/>
                        <a:ea typeface="Lato" charset="0"/>
                        <a:cs typeface="Lato" charset="0"/>
                      </a:endParaRPr>
                    </a:p>
                  </a:txBody>
                  <a:tcPr marL="182880"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369643">
                <a:tc>
                  <a:txBody>
                    <a:bodyPr/>
                    <a:lstStyle/>
                    <a:p>
                      <a:r>
                        <a:rPr lang="en-US" altLang="en-US" sz="1400" b="1" dirty="0">
                          <a:solidFill>
                            <a:schemeClr val="accent2"/>
                          </a:solidFill>
                          <a:latin typeface="Open Sans" charset="0"/>
                          <a:ea typeface="Open Sans" charset="0"/>
                          <a:cs typeface="Open Sans" charset="0"/>
                        </a:rPr>
                        <a:t>PMQ</a:t>
                      </a:r>
                      <a:r>
                        <a:rPr lang="en-US" altLang="en-US" sz="1400" dirty="0">
                          <a:latin typeface="Open Sans" charset="0"/>
                          <a:ea typeface="Open Sans" charset="0"/>
                          <a:cs typeface="Open Sans" charset="0"/>
                        </a:rPr>
                        <a:t> </a:t>
                      </a:r>
                      <a:r>
                        <a:rPr lang="en-US" sz="1400" kern="1200" baseline="0" dirty="0">
                          <a:latin typeface="Open Sans" charset="0"/>
                          <a:ea typeface="Open Sans" charset="0"/>
                          <a:cs typeface="Open Sans" charset="0"/>
                        </a:rPr>
                        <a:t>Pain Medication Questionnaire</a:t>
                      </a:r>
                      <a:endParaRPr lang="en-US" sz="1400" dirty="0">
                        <a:latin typeface="Open Sans" charset="0"/>
                        <a:ea typeface="Open Sans" charset="0"/>
                        <a:cs typeface="Open Sans" charset="0"/>
                      </a:endParaRPr>
                    </a:p>
                  </a:txBody>
                  <a:tcPr marL="182880"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en-US" sz="1400" dirty="0">
                          <a:latin typeface="Open Sans" charset="0"/>
                          <a:ea typeface="Open Sans" charset="0"/>
                          <a:cs typeface="Open Sans" charset="0"/>
                        </a:rPr>
                        <a:t>26</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latin typeface="Open Sans" charset="0"/>
                          <a:ea typeface="Open Sans" charset="0"/>
                          <a:cs typeface="Open Sans" charset="0"/>
                        </a:rPr>
                        <a:t>patient</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9643">
                <a:tc>
                  <a:txBody>
                    <a:bodyPr/>
                    <a:lstStyle/>
                    <a:p>
                      <a:r>
                        <a:rPr lang="en-US" altLang="en-US" sz="1400" b="1" dirty="0">
                          <a:solidFill>
                            <a:schemeClr val="accent2"/>
                          </a:solidFill>
                          <a:latin typeface="Open Sans" charset="0"/>
                          <a:ea typeface="Open Sans" charset="0"/>
                          <a:cs typeface="Open Sans" charset="0"/>
                        </a:rPr>
                        <a:t>COMM</a:t>
                      </a:r>
                      <a:r>
                        <a:rPr lang="en-US" altLang="en-US" sz="1400" dirty="0">
                          <a:latin typeface="Open Sans" charset="0"/>
                          <a:ea typeface="Open Sans" charset="0"/>
                          <a:cs typeface="Open Sans" charset="0"/>
                        </a:rPr>
                        <a:t> </a:t>
                      </a:r>
                      <a:r>
                        <a:rPr lang="en-US" sz="1400" kern="1200" baseline="0" dirty="0">
                          <a:latin typeface="Open Sans" charset="0"/>
                          <a:ea typeface="Open Sans" charset="0"/>
                          <a:cs typeface="Open Sans" charset="0"/>
                        </a:rPr>
                        <a:t>Current Opioid Misuse Measure</a:t>
                      </a:r>
                      <a:endParaRPr lang="en-US" sz="1400" dirty="0">
                        <a:latin typeface="Open Sans" charset="0"/>
                        <a:ea typeface="Open Sans" charset="0"/>
                        <a:cs typeface="Open Sans" charset="0"/>
                      </a:endParaRPr>
                    </a:p>
                  </a:txBody>
                  <a:tcPr marL="182880"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en-US" sz="1400" dirty="0">
                          <a:latin typeface="Open Sans" charset="0"/>
                          <a:ea typeface="Open Sans" charset="0"/>
                          <a:cs typeface="Open Sans" charset="0"/>
                        </a:rPr>
                        <a:t>17</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latin typeface="Open Sans" charset="0"/>
                          <a:ea typeface="Open Sans" charset="0"/>
                          <a:cs typeface="Open Sans" charset="0"/>
                        </a:rPr>
                        <a:t>patient</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9643">
                <a:tc>
                  <a:txBody>
                    <a:bodyPr/>
                    <a:lstStyle/>
                    <a:p>
                      <a:r>
                        <a:rPr lang="en-US" altLang="en-US" sz="1400" b="1" dirty="0">
                          <a:solidFill>
                            <a:schemeClr val="accent2"/>
                          </a:solidFill>
                          <a:latin typeface="Open Sans" charset="0"/>
                          <a:ea typeface="Open Sans" charset="0"/>
                          <a:cs typeface="Open Sans" charset="0"/>
                        </a:rPr>
                        <a:t>PDUQ</a:t>
                      </a:r>
                      <a:r>
                        <a:rPr lang="en-US" altLang="en-US" sz="1400" dirty="0">
                          <a:latin typeface="Open Sans" charset="0"/>
                          <a:ea typeface="Open Sans" charset="0"/>
                          <a:cs typeface="Open Sans" charset="0"/>
                        </a:rPr>
                        <a:t> </a:t>
                      </a:r>
                      <a:r>
                        <a:rPr lang="en-US" sz="1400" kern="1200" baseline="0" dirty="0">
                          <a:latin typeface="Open Sans" charset="0"/>
                          <a:ea typeface="Open Sans" charset="0"/>
                          <a:cs typeface="Open Sans" charset="0"/>
                        </a:rPr>
                        <a:t>Prescription Drug Use Questionnaire</a:t>
                      </a:r>
                      <a:endParaRPr lang="en-US" sz="1400" dirty="0">
                        <a:latin typeface="Open Sans" charset="0"/>
                        <a:ea typeface="Open Sans" charset="0"/>
                        <a:cs typeface="Open Sans" charset="0"/>
                      </a:endParaRPr>
                    </a:p>
                  </a:txBody>
                  <a:tcPr marL="182880"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en-US" sz="1400" dirty="0">
                          <a:latin typeface="Open Sans" charset="0"/>
                          <a:ea typeface="Open Sans" charset="0"/>
                          <a:cs typeface="Open Sans" charset="0"/>
                        </a:rPr>
                        <a:t>40</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latin typeface="Open Sans" charset="0"/>
                          <a:ea typeface="Open Sans" charset="0"/>
                          <a:cs typeface="Open Sans" charset="0"/>
                        </a:rPr>
                        <a:t>clinician</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9643">
                <a:tc gridSpan="3">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en-US" sz="1600" b="1" dirty="0">
                          <a:solidFill>
                            <a:schemeClr val="bg1"/>
                          </a:solidFill>
                          <a:latin typeface="Lato" charset="0"/>
                          <a:ea typeface="Lato" charset="0"/>
                          <a:cs typeface="Lato" charset="0"/>
                        </a:rPr>
                        <a:t>NOT SPECIFIC TO PAIN POPULATIONS</a:t>
                      </a:r>
                    </a:p>
                  </a:txBody>
                  <a:tcPr marL="182880"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9"/>
                  </a:ext>
                </a:extLst>
              </a:tr>
              <a:tr h="535213">
                <a:tc>
                  <a:txBody>
                    <a:bodyPr/>
                    <a:lstStyle/>
                    <a:p>
                      <a:r>
                        <a:rPr lang="en-US" sz="1400" b="1" dirty="0">
                          <a:solidFill>
                            <a:schemeClr val="accent4"/>
                          </a:solidFill>
                          <a:latin typeface="Open Sans" charset="0"/>
                          <a:ea typeface="Open Sans" charset="0"/>
                          <a:cs typeface="Open Sans" charset="0"/>
                        </a:rPr>
                        <a:t>CAGE-AID</a:t>
                      </a:r>
                      <a:r>
                        <a:rPr lang="en-US" sz="1400" dirty="0">
                          <a:latin typeface="Open Sans" charset="0"/>
                          <a:ea typeface="Open Sans" charset="0"/>
                          <a:cs typeface="Open Sans" charset="0"/>
                        </a:rPr>
                        <a:t> </a:t>
                      </a:r>
                      <a:r>
                        <a:rPr lang="en-US" sz="1400" kern="1200" baseline="0" dirty="0">
                          <a:latin typeface="Open Sans" charset="0"/>
                          <a:ea typeface="Open Sans" charset="0"/>
                          <a:cs typeface="Open Sans" charset="0"/>
                        </a:rPr>
                        <a:t>Cut Down, Annoyed, Guilty, Eye-Opener tool, Adapted to Include Drugs</a:t>
                      </a:r>
                      <a:endParaRPr lang="en-US" sz="1400" dirty="0">
                        <a:latin typeface="Open Sans" charset="0"/>
                        <a:ea typeface="Open Sans" charset="0"/>
                        <a:cs typeface="Open Sans" charset="0"/>
                      </a:endParaRPr>
                    </a:p>
                  </a:txBody>
                  <a:tcPr marL="182880" marR="9144"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en-US" sz="1400" dirty="0">
                          <a:latin typeface="Open Sans" charset="0"/>
                          <a:ea typeface="Open Sans" charset="0"/>
                          <a:cs typeface="Open Sans" charset="0"/>
                        </a:rPr>
                        <a:t>4</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latin typeface="Open Sans" charset="0"/>
                          <a:ea typeface="Open Sans" charset="0"/>
                          <a:cs typeface="Open Sans" charset="0"/>
                        </a:rPr>
                        <a:t>clinician</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9643">
                <a:tc>
                  <a:txBody>
                    <a:bodyPr/>
                    <a:lstStyle/>
                    <a:p>
                      <a:r>
                        <a:rPr lang="en-US" sz="1400" b="1" dirty="0">
                          <a:solidFill>
                            <a:schemeClr val="accent4"/>
                          </a:solidFill>
                          <a:latin typeface="Open Sans" charset="0"/>
                          <a:ea typeface="Open Sans" charset="0"/>
                          <a:cs typeface="Open Sans" charset="0"/>
                        </a:rPr>
                        <a:t>RAFFT</a:t>
                      </a:r>
                      <a:r>
                        <a:rPr lang="en-US" sz="1400" dirty="0">
                          <a:latin typeface="Open Sans" charset="0"/>
                          <a:ea typeface="Open Sans" charset="0"/>
                          <a:cs typeface="Open Sans" charset="0"/>
                        </a:rPr>
                        <a:t> </a:t>
                      </a:r>
                      <a:r>
                        <a:rPr lang="en-US" sz="1400" kern="1200" baseline="0" dirty="0">
                          <a:latin typeface="Open Sans" charset="0"/>
                          <a:ea typeface="Open Sans" charset="0"/>
                          <a:cs typeface="Open Sans" charset="0"/>
                        </a:rPr>
                        <a:t>Relax, Alone, Friends, Family, Trouble</a:t>
                      </a:r>
                      <a:endParaRPr lang="en-US" sz="1400" dirty="0">
                        <a:latin typeface="Open Sans" charset="0"/>
                        <a:ea typeface="Open Sans" charset="0"/>
                        <a:cs typeface="Open Sans" charset="0"/>
                      </a:endParaRPr>
                    </a:p>
                  </a:txBody>
                  <a:tcPr marL="182880"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en-US" sz="1400" dirty="0">
                          <a:latin typeface="Open Sans" charset="0"/>
                          <a:ea typeface="Open Sans" charset="0"/>
                          <a:cs typeface="Open Sans" charset="0"/>
                        </a:rPr>
                        <a:t>5</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latin typeface="Open Sans" charset="0"/>
                          <a:ea typeface="Open Sans" charset="0"/>
                          <a:cs typeface="Open Sans" charset="0"/>
                        </a:rPr>
                        <a:t>patient</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369643">
                <a:tc>
                  <a:txBody>
                    <a:bodyPr/>
                    <a:lstStyle/>
                    <a:p>
                      <a:r>
                        <a:rPr lang="en-US" sz="1400" b="1" dirty="0">
                          <a:solidFill>
                            <a:schemeClr val="accent4"/>
                          </a:solidFill>
                          <a:latin typeface="Open Sans" charset="0"/>
                          <a:ea typeface="Open Sans" charset="0"/>
                          <a:cs typeface="Open Sans" charset="0"/>
                        </a:rPr>
                        <a:t>DAST</a:t>
                      </a:r>
                      <a:r>
                        <a:rPr lang="en-US" sz="1400" dirty="0">
                          <a:latin typeface="Open Sans" charset="0"/>
                          <a:ea typeface="Open Sans" charset="0"/>
                          <a:cs typeface="Open Sans" charset="0"/>
                        </a:rPr>
                        <a:t> </a:t>
                      </a:r>
                      <a:r>
                        <a:rPr lang="en-US" sz="1400" kern="1200" baseline="0" dirty="0">
                          <a:latin typeface="Open Sans" charset="0"/>
                          <a:ea typeface="Open Sans" charset="0"/>
                          <a:cs typeface="Open Sans" charset="0"/>
                        </a:rPr>
                        <a:t>Drug Abuse Screening Test</a:t>
                      </a:r>
                      <a:endParaRPr lang="en-US" sz="1400" dirty="0">
                        <a:latin typeface="Open Sans" charset="0"/>
                        <a:ea typeface="Open Sans" charset="0"/>
                        <a:cs typeface="Open Sans" charset="0"/>
                      </a:endParaRPr>
                    </a:p>
                  </a:txBody>
                  <a:tcPr marL="182880"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en-US" sz="1400" dirty="0">
                          <a:latin typeface="Open Sans" charset="0"/>
                          <a:ea typeface="Open Sans" charset="0"/>
                          <a:cs typeface="Open Sans" charset="0"/>
                        </a:rPr>
                        <a:t>28</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latin typeface="Open Sans" charset="0"/>
                          <a:ea typeface="Open Sans" charset="0"/>
                          <a:cs typeface="Open Sans" charset="0"/>
                        </a:rPr>
                        <a:t>patient</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3696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accent4"/>
                          </a:solidFill>
                          <a:latin typeface="Open Sans" charset="0"/>
                          <a:ea typeface="Open Sans" charset="0"/>
                          <a:cs typeface="Open Sans" charset="0"/>
                        </a:rPr>
                        <a:t>SBIRT</a:t>
                      </a:r>
                      <a:r>
                        <a:rPr lang="en-US" sz="1400" dirty="0">
                          <a:latin typeface="Open Sans" charset="0"/>
                          <a:ea typeface="Open Sans" charset="0"/>
                          <a:cs typeface="Open Sans" charset="0"/>
                        </a:rPr>
                        <a:t> Screening, Brief Intervention, and Referral to Treatment</a:t>
                      </a:r>
                    </a:p>
                  </a:txBody>
                  <a:tcPr marL="182880"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en-US" sz="1400" dirty="0">
                          <a:latin typeface="Open Sans" charset="0"/>
                          <a:ea typeface="Open Sans" charset="0"/>
                          <a:cs typeface="Open Sans" charset="0"/>
                        </a:rPr>
                        <a:t>Varies</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en-US" sz="1400" dirty="0">
                          <a:latin typeface="Open Sans" charset="0"/>
                          <a:ea typeface="Open Sans" charset="0"/>
                          <a:cs typeface="Open Sans" charset="0"/>
                        </a:rPr>
                        <a:t>clinician</a:t>
                      </a:r>
                    </a:p>
                  </a:txBody>
                  <a:tcPr marL="18288" marR="18288" marT="18288" marB="18288"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197634" name="Rectangle 2"/>
          <p:cNvSpPr>
            <a:spLocks noGrp="1" noChangeArrowheads="1"/>
          </p:cNvSpPr>
          <p:nvPr>
            <p:ph type="title"/>
          </p:nvPr>
        </p:nvSpPr>
        <p:spPr/>
        <p:txBody>
          <a:bodyPr/>
          <a:lstStyle/>
          <a:p>
            <a:r>
              <a:rPr lang="en-US" dirty="0"/>
              <a:t>RISK ASSESSMENT TOOLS</a:t>
            </a:r>
          </a:p>
        </p:txBody>
      </p:sp>
      <p:sp>
        <p:nvSpPr>
          <p:cNvPr id="3" name="Rectangle 2"/>
          <p:cNvSpPr/>
          <p:nvPr/>
        </p:nvSpPr>
        <p:spPr>
          <a:xfrm>
            <a:off x="7685599" y="1295401"/>
            <a:ext cx="1458402" cy="209288"/>
          </a:xfrm>
          <a:prstGeom prst="rect">
            <a:avLst/>
          </a:prstGeom>
        </p:spPr>
        <p:txBody>
          <a:bodyPr wrap="square" tIns="9144">
            <a:spAutoFit/>
          </a:bodyPr>
          <a:lstStyle/>
          <a:p>
            <a:pPr algn="ctr"/>
            <a:r>
              <a:rPr lang="en-US" sz="1000" b="1" dirty="0">
                <a:solidFill>
                  <a:schemeClr val="accent2"/>
                </a:solidFill>
                <a:latin typeface="Lato" charset="0"/>
                <a:ea typeface="Lato" charset="0"/>
                <a:cs typeface="Lato" charset="0"/>
              </a:rPr>
              <a:t>ADMINISTERED BY</a:t>
            </a:r>
          </a:p>
        </p:txBody>
      </p:sp>
    </p:spTree>
    <p:extLst>
      <p:ext uri="{BB962C8B-B14F-4D97-AF65-F5344CB8AC3E}">
        <p14:creationId xmlns:p14="http://schemas.microsoft.com/office/powerpoint/2010/main" val="1907261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Rectangle 104"/>
          <p:cNvSpPr/>
          <p:nvPr/>
        </p:nvSpPr>
        <p:spPr>
          <a:xfrm>
            <a:off x="6117232" y="1498797"/>
            <a:ext cx="2582325" cy="201443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1" dirty="0"/>
          </a:p>
        </p:txBody>
      </p:sp>
      <p:sp>
        <p:nvSpPr>
          <p:cNvPr id="54" name="Title 2"/>
          <p:cNvSpPr>
            <a:spLocks noGrp="1"/>
          </p:cNvSpPr>
          <p:nvPr>
            <p:ph type="title"/>
          </p:nvPr>
        </p:nvSpPr>
        <p:spPr/>
        <p:txBody>
          <a:bodyPr/>
          <a:lstStyle/>
          <a:p>
            <a:r>
              <a:rPr lang="en-US" dirty="0"/>
              <a:t>OPIOID RISK TOOL (ORT)</a:t>
            </a:r>
          </a:p>
        </p:txBody>
      </p:sp>
      <p:graphicFrame>
        <p:nvGraphicFramePr>
          <p:cNvPr id="57" name="Table 56"/>
          <p:cNvGraphicFramePr>
            <a:graphicFrameLocks noGrp="1"/>
          </p:cNvGraphicFramePr>
          <p:nvPr>
            <p:extLst>
              <p:ext uri="{D42A27DB-BD31-4B8C-83A1-F6EECF244321}">
                <p14:modId xmlns:p14="http://schemas.microsoft.com/office/powerpoint/2010/main" val="1236550890"/>
              </p:ext>
            </p:extLst>
          </p:nvPr>
        </p:nvGraphicFramePr>
        <p:xfrm>
          <a:off x="437515" y="1158875"/>
          <a:ext cx="5257800" cy="5047796"/>
        </p:xfrm>
        <a:graphic>
          <a:graphicData uri="http://schemas.openxmlformats.org/drawingml/2006/table">
            <a:tbl>
              <a:tblPr firstRow="1" bandRow="1">
                <a:tableStyleId>{5C22544A-7EE6-4342-B048-85BDC9FD1C3A}</a:tableStyleId>
              </a:tblPr>
              <a:tblGrid>
                <a:gridCol w="294640">
                  <a:extLst>
                    <a:ext uri="{9D8B030D-6E8A-4147-A177-3AD203B41FA5}">
                      <a16:colId xmlns:a16="http://schemas.microsoft.com/office/drawing/2014/main" val="20000"/>
                    </a:ext>
                  </a:extLst>
                </a:gridCol>
                <a:gridCol w="313436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tblGrid>
              <a:tr h="313871">
                <a:tc gridSpan="2">
                  <a:txBody>
                    <a:bodyPr/>
                    <a:lstStyle/>
                    <a:p>
                      <a:r>
                        <a:rPr lang="en-US" sz="1200" dirty="0">
                          <a:solidFill>
                            <a:schemeClr val="bg1"/>
                          </a:solidFill>
                          <a:latin typeface="Open Sans" charset="0"/>
                          <a:ea typeface="Open Sans" charset="0"/>
                          <a:cs typeface="Open Sans" charset="0"/>
                        </a:rPr>
                        <a:t>Mark each box that applies</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dirty="0"/>
                    </a:p>
                  </a:txBody>
                  <a:tcPr/>
                </a:tc>
                <a:tc>
                  <a:txBody>
                    <a:bodyPr/>
                    <a:lstStyle/>
                    <a:p>
                      <a:pPr algn="ctr"/>
                      <a:r>
                        <a:rPr lang="en-US" sz="1200" dirty="0">
                          <a:solidFill>
                            <a:schemeClr val="bg1"/>
                          </a:solidFill>
                          <a:latin typeface="Open Sans" charset="0"/>
                          <a:ea typeface="Open Sans" charset="0"/>
                          <a:cs typeface="Open Sans" charset="0"/>
                        </a:rPr>
                        <a:t>Female</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dirty="0">
                          <a:solidFill>
                            <a:schemeClr val="bg1"/>
                          </a:solidFill>
                          <a:latin typeface="Open Sans" charset="0"/>
                          <a:ea typeface="Open Sans" charset="0"/>
                          <a:cs typeface="Open Sans" charset="0"/>
                        </a:rPr>
                        <a:t>Male</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13871">
                <a:tc>
                  <a:txBody>
                    <a:bodyPr/>
                    <a:lstStyle/>
                    <a:p>
                      <a:pPr algn="ctr"/>
                      <a:r>
                        <a:rPr lang="en-US" sz="1400" b="1" dirty="0">
                          <a:solidFill>
                            <a:schemeClr val="bg1"/>
                          </a:solidFill>
                          <a:latin typeface="Open Sans" charset="0"/>
                          <a:ea typeface="Open Sans" charset="0"/>
                          <a:cs typeface="Open Sans" charset="0"/>
                        </a:rPr>
                        <a:t>1</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1"/>
                    </a:solidFill>
                  </a:tcPr>
                </a:tc>
                <a:tc>
                  <a:txBody>
                    <a:bodyPr/>
                    <a:lstStyle/>
                    <a:p>
                      <a:r>
                        <a:rPr lang="en-US" sz="1300" b="1" dirty="0">
                          <a:solidFill>
                            <a:schemeClr val="bg1"/>
                          </a:solidFill>
                          <a:latin typeface="Open Sans" charset="0"/>
                          <a:ea typeface="Open Sans" charset="0"/>
                          <a:cs typeface="Open Sans" charset="0"/>
                        </a:rPr>
                        <a:t>Family history of substance abuse </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685066"/>
                    </a:solid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685066"/>
                    </a:solid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685066"/>
                    </a:solidFill>
                  </a:tcPr>
                </a:tc>
                <a:extLst>
                  <a:ext uri="{0D108BD9-81ED-4DB2-BD59-A6C34878D82A}">
                    <a16:rowId xmlns:a16="http://schemas.microsoft.com/office/drawing/2014/main" val="10001"/>
                  </a:ext>
                </a:extLst>
              </a:tr>
              <a:tr h="428263">
                <a:tc>
                  <a:txBody>
                    <a:bodyPr/>
                    <a:lstStyle/>
                    <a:p>
                      <a:pPr algn="ctr"/>
                      <a:endParaRPr lang="en-US" sz="1200" b="1" dirty="0">
                        <a:solidFill>
                          <a:schemeClr val="bg1"/>
                        </a:solidFill>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r>
                        <a:rPr lang="en-US" sz="1400" dirty="0">
                          <a:solidFill>
                            <a:schemeClr val="bg1"/>
                          </a:solidFill>
                          <a:latin typeface="Open Sans" charset="0"/>
                          <a:ea typeface="Open Sans" charset="0"/>
                          <a:cs typeface="Open Sans" charset="0"/>
                        </a:rPr>
                        <a:t>Alcohol</a:t>
                      </a:r>
                    </a:p>
                  </a:txBody>
                  <a:tcPr anchor="ctr">
                    <a:lnL w="12700" cmpd="sng">
                      <a:noFill/>
                    </a:lnL>
                    <a:lnR w="12700" cmpd="sng">
                      <a:noFill/>
                    </a:lnR>
                    <a:lnT w="12700" cmpd="sng">
                      <a:noFill/>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10000"/>
                      </a:schemeClr>
                    </a:solid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mpd="sng">
                      <a:noFill/>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10000"/>
                      </a:schemeClr>
                    </a:solid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mpd="sng">
                      <a:noFill/>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10000"/>
                      </a:schemeClr>
                    </a:solidFill>
                  </a:tcPr>
                </a:tc>
                <a:extLst>
                  <a:ext uri="{0D108BD9-81ED-4DB2-BD59-A6C34878D82A}">
                    <a16:rowId xmlns:a16="http://schemas.microsoft.com/office/drawing/2014/main" val="10002"/>
                  </a:ext>
                </a:extLst>
              </a:tr>
              <a:tr h="313871">
                <a:tc>
                  <a:txBody>
                    <a:bodyPr/>
                    <a:lstStyle/>
                    <a:p>
                      <a:pPr algn="ctr"/>
                      <a:endParaRPr lang="en-US" sz="1200" b="1" dirty="0">
                        <a:solidFill>
                          <a:schemeClr val="bg1"/>
                        </a:solidFill>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r>
                        <a:rPr lang="en-US" sz="1400" dirty="0">
                          <a:solidFill>
                            <a:schemeClr val="bg1"/>
                          </a:solidFill>
                          <a:latin typeface="Open Sans" charset="0"/>
                          <a:ea typeface="Open Sans" charset="0"/>
                          <a:cs typeface="Open Sans" charset="0"/>
                        </a:rPr>
                        <a:t>Illegal drugs</a:t>
                      </a:r>
                    </a:p>
                  </a:txBody>
                  <a:tcPr anchor="ctr">
                    <a:lnL w="12700" cmpd="sng">
                      <a:noFill/>
                    </a:lnL>
                    <a:lnR w="12700" cmpd="sng">
                      <a:noFill/>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10000"/>
                      </a:schemeClr>
                    </a:solid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10000"/>
                      </a:schemeClr>
                    </a:solid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10000"/>
                      </a:schemeClr>
                    </a:solidFill>
                  </a:tcPr>
                </a:tc>
                <a:extLst>
                  <a:ext uri="{0D108BD9-81ED-4DB2-BD59-A6C34878D82A}">
                    <a16:rowId xmlns:a16="http://schemas.microsoft.com/office/drawing/2014/main" val="10003"/>
                  </a:ext>
                </a:extLst>
              </a:tr>
              <a:tr h="313871">
                <a:tc>
                  <a:txBody>
                    <a:bodyPr/>
                    <a:lstStyle/>
                    <a:p>
                      <a:pPr algn="ctr"/>
                      <a:endParaRPr lang="en-US" sz="1200" b="1" dirty="0">
                        <a:solidFill>
                          <a:schemeClr val="bg1"/>
                        </a:solidFill>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r>
                        <a:rPr lang="en-US" sz="1400" dirty="0">
                          <a:solidFill>
                            <a:schemeClr val="bg1"/>
                          </a:solidFill>
                          <a:latin typeface="Open Sans" charset="0"/>
                          <a:ea typeface="Open Sans" charset="0"/>
                          <a:cs typeface="Open Sans" charset="0"/>
                        </a:rPr>
                        <a:t>Prescription drugs</a:t>
                      </a:r>
                    </a:p>
                  </a:txBody>
                  <a:tcPr anchor="ctr">
                    <a:lnL w="12700" cmpd="sng">
                      <a:noFill/>
                    </a:lnL>
                    <a:lnR w="12700" cmpd="sng">
                      <a:noFill/>
                    </a:lnR>
                    <a:lnT w="12700" cap="flat" cmpd="sng" algn="ctr">
                      <a:solidFill>
                        <a:schemeClr val="accent1">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alpha val="10000"/>
                      </a:schemeClr>
                    </a:solid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ap="flat" cmpd="sng" algn="ctr">
                      <a:solidFill>
                        <a:schemeClr val="accent1">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alpha val="10000"/>
                      </a:schemeClr>
                    </a:solid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ap="flat" cmpd="sng" algn="ctr">
                      <a:solidFill>
                        <a:schemeClr val="accent1">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alpha val="10000"/>
                      </a:schemeClr>
                    </a:solidFill>
                  </a:tcPr>
                </a:tc>
                <a:extLst>
                  <a:ext uri="{0D108BD9-81ED-4DB2-BD59-A6C34878D82A}">
                    <a16:rowId xmlns:a16="http://schemas.microsoft.com/office/drawing/2014/main" val="10004"/>
                  </a:ext>
                </a:extLst>
              </a:tr>
              <a:tr h="136436">
                <a:tc>
                  <a:txBody>
                    <a:bodyPr/>
                    <a:lstStyle/>
                    <a:p>
                      <a:pPr algn="ctr"/>
                      <a:endParaRPr lang="en-US" sz="200" b="1" dirty="0">
                        <a:solidFill>
                          <a:schemeClr val="bg1"/>
                        </a:solidFill>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13871">
                <a:tc>
                  <a:txBody>
                    <a:bodyPr/>
                    <a:lstStyle/>
                    <a:p>
                      <a:pPr algn="ctr"/>
                      <a:r>
                        <a:rPr lang="en-US" sz="1400" b="1" dirty="0">
                          <a:solidFill>
                            <a:schemeClr val="bg1"/>
                          </a:solidFill>
                          <a:latin typeface="Open Sans" charset="0"/>
                          <a:ea typeface="Open Sans" charset="0"/>
                          <a:cs typeface="Open Sans" charset="0"/>
                        </a:rPr>
                        <a:t>2</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r>
                        <a:rPr lang="en-US" sz="1300" b="1" dirty="0">
                          <a:solidFill>
                            <a:schemeClr val="bg1"/>
                          </a:solidFill>
                          <a:latin typeface="Open Sans" charset="0"/>
                          <a:ea typeface="Open Sans" charset="0"/>
                          <a:cs typeface="Open Sans" charset="0"/>
                        </a:rPr>
                        <a:t>Personal </a:t>
                      </a:r>
                      <a:r>
                        <a:rPr lang="en-US" sz="1300" b="1" dirty="0" err="1">
                          <a:solidFill>
                            <a:schemeClr val="bg1"/>
                          </a:solidFill>
                          <a:latin typeface="Open Sans" charset="0"/>
                          <a:ea typeface="Open Sans" charset="0"/>
                          <a:cs typeface="Open Sans" charset="0"/>
                        </a:rPr>
                        <a:t>Hx</a:t>
                      </a:r>
                      <a:r>
                        <a:rPr lang="en-US" sz="1300" b="1" dirty="0">
                          <a:solidFill>
                            <a:schemeClr val="bg1"/>
                          </a:solidFill>
                          <a:latin typeface="Open Sans" charset="0"/>
                          <a:ea typeface="Open Sans" charset="0"/>
                          <a:cs typeface="Open Sans" charset="0"/>
                        </a:rPr>
                        <a:t> of substance abuse</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B5269"/>
                    </a:solid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B5269"/>
                    </a:solid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B5269"/>
                    </a:solidFill>
                  </a:tcPr>
                </a:tc>
                <a:extLst>
                  <a:ext uri="{0D108BD9-81ED-4DB2-BD59-A6C34878D82A}">
                    <a16:rowId xmlns:a16="http://schemas.microsoft.com/office/drawing/2014/main" val="10006"/>
                  </a:ext>
                </a:extLst>
              </a:tr>
              <a:tr h="313871">
                <a:tc>
                  <a:txBody>
                    <a:bodyPr/>
                    <a:lstStyle/>
                    <a:p>
                      <a:pPr algn="ctr"/>
                      <a:endParaRPr lang="en-US" sz="1200" b="1" dirty="0">
                        <a:solidFill>
                          <a:schemeClr val="bg1"/>
                        </a:solidFill>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r>
                        <a:rPr lang="en-US" sz="1400" dirty="0">
                          <a:solidFill>
                            <a:schemeClr val="bg1"/>
                          </a:solidFill>
                          <a:latin typeface="Open Sans" charset="0"/>
                          <a:ea typeface="Open Sans" charset="0"/>
                          <a:cs typeface="Open Sans" charset="0"/>
                        </a:rPr>
                        <a:t>Alcohol</a:t>
                      </a:r>
                    </a:p>
                  </a:txBody>
                  <a:tcPr anchor="ctr">
                    <a:lnL w="12700" cmpd="sng">
                      <a:noFill/>
                    </a:lnL>
                    <a:lnR w="12700" cmpd="sng">
                      <a:noFill/>
                    </a:lnR>
                    <a:lnT w="12700" cmpd="sng">
                      <a:noFill/>
                    </a:lnT>
                    <a:lnB w="12700" cap="flat" cmpd="sng" algn="ctr">
                      <a:solidFill>
                        <a:schemeClr val="accent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mpd="sng">
                      <a:noFill/>
                    </a:lnT>
                    <a:lnB w="12700" cap="flat" cmpd="sng" algn="ctr">
                      <a:solidFill>
                        <a:schemeClr val="accent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mpd="sng">
                      <a:noFill/>
                    </a:lnT>
                    <a:lnB w="12700" cap="flat" cmpd="sng" algn="ctr">
                      <a:solidFill>
                        <a:schemeClr val="accent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13871">
                <a:tc>
                  <a:txBody>
                    <a:bodyPr/>
                    <a:lstStyle/>
                    <a:p>
                      <a:pPr algn="ctr"/>
                      <a:endParaRPr lang="en-US" sz="1200" b="1" dirty="0">
                        <a:solidFill>
                          <a:schemeClr val="bg1"/>
                        </a:solidFill>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r>
                        <a:rPr lang="en-US" sz="1400" dirty="0">
                          <a:solidFill>
                            <a:schemeClr val="bg1"/>
                          </a:solidFill>
                          <a:latin typeface="Open Sans" charset="0"/>
                          <a:ea typeface="Open Sans" charset="0"/>
                          <a:cs typeface="Open Sans" charset="0"/>
                        </a:rPr>
                        <a:t>Illegal drugs</a:t>
                      </a:r>
                    </a:p>
                  </a:txBody>
                  <a:tcPr anchor="ctr">
                    <a:lnL w="12700" cmpd="sng">
                      <a:noFill/>
                    </a:lnL>
                    <a:lnR w="12700" cmpd="sng">
                      <a:noFill/>
                    </a:lnR>
                    <a:lnT w="12700" cap="flat" cmpd="sng" algn="ctr">
                      <a:solidFill>
                        <a:schemeClr val="accent2">
                          <a:lumMod val="40000"/>
                          <a:lumOff val="60000"/>
                        </a:schemeClr>
                      </a:solidFill>
                      <a:prstDash val="solid"/>
                      <a:round/>
                      <a:headEnd type="none" w="med" len="med"/>
                      <a:tailEnd type="none" w="med" len="med"/>
                    </a:lnT>
                    <a:lnB w="12700" cap="flat" cmpd="sng" algn="ctr">
                      <a:solidFill>
                        <a:schemeClr val="accent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ap="flat" cmpd="sng" algn="ctr">
                      <a:solidFill>
                        <a:schemeClr val="accent2">
                          <a:lumMod val="40000"/>
                          <a:lumOff val="60000"/>
                        </a:schemeClr>
                      </a:solidFill>
                      <a:prstDash val="solid"/>
                      <a:round/>
                      <a:headEnd type="none" w="med" len="med"/>
                      <a:tailEnd type="none" w="med" len="med"/>
                    </a:lnT>
                    <a:lnB w="12700" cap="flat" cmpd="sng" algn="ctr">
                      <a:solidFill>
                        <a:schemeClr val="accent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ap="flat" cmpd="sng" algn="ctr">
                      <a:solidFill>
                        <a:schemeClr val="accent2">
                          <a:lumMod val="40000"/>
                          <a:lumOff val="60000"/>
                        </a:schemeClr>
                      </a:solidFill>
                      <a:prstDash val="solid"/>
                      <a:round/>
                      <a:headEnd type="none" w="med" len="med"/>
                      <a:tailEnd type="none" w="med" len="med"/>
                    </a:lnT>
                    <a:lnB w="12700" cap="flat" cmpd="sng" algn="ctr">
                      <a:solidFill>
                        <a:schemeClr val="accent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13871">
                <a:tc>
                  <a:txBody>
                    <a:bodyPr/>
                    <a:lstStyle/>
                    <a:p>
                      <a:pPr algn="ctr"/>
                      <a:endParaRPr lang="en-US" sz="1200" b="1" dirty="0">
                        <a:solidFill>
                          <a:schemeClr val="bg1"/>
                        </a:solidFill>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r>
                        <a:rPr lang="en-US" sz="1400" dirty="0">
                          <a:solidFill>
                            <a:schemeClr val="bg1"/>
                          </a:solidFill>
                          <a:latin typeface="Open Sans" charset="0"/>
                          <a:ea typeface="Open Sans" charset="0"/>
                          <a:cs typeface="Open Sans" charset="0"/>
                        </a:rPr>
                        <a:t>Prescription drugs</a:t>
                      </a:r>
                    </a:p>
                  </a:txBody>
                  <a:tcPr anchor="ctr">
                    <a:lnL w="12700" cmpd="sng">
                      <a:noFill/>
                    </a:lnL>
                    <a:lnR w="12700" cmpd="sng">
                      <a:noFill/>
                    </a:lnR>
                    <a:lnT w="12700" cap="flat" cmpd="sng" algn="ctr">
                      <a:solidFill>
                        <a:schemeClr val="accent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ap="flat" cmpd="sng" algn="ctr">
                      <a:solidFill>
                        <a:schemeClr val="accent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ap="flat" cmpd="sng" algn="ctr">
                      <a:solidFill>
                        <a:schemeClr val="accent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0">
                <a:tc>
                  <a:txBody>
                    <a:bodyPr/>
                    <a:lstStyle/>
                    <a:p>
                      <a:pPr algn="ctr"/>
                      <a:endParaRPr lang="en-US" sz="200" b="1" dirty="0">
                        <a:solidFill>
                          <a:schemeClr val="bg1"/>
                        </a:solidFill>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13871">
                <a:tc>
                  <a:txBody>
                    <a:bodyPr/>
                    <a:lstStyle/>
                    <a:p>
                      <a:pPr algn="ctr"/>
                      <a:r>
                        <a:rPr lang="en-US" sz="1400" b="1" dirty="0">
                          <a:solidFill>
                            <a:schemeClr val="bg1"/>
                          </a:solidFill>
                          <a:latin typeface="Open Sans" charset="0"/>
                          <a:ea typeface="Open Sans" charset="0"/>
                          <a:cs typeface="Open Sans" charset="0"/>
                        </a:rPr>
                        <a:t>3</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solidFill>
                  </a:tcPr>
                </a:tc>
                <a:tc>
                  <a:txBody>
                    <a:bodyPr/>
                    <a:lstStyle/>
                    <a:p>
                      <a:r>
                        <a:rPr lang="en-US" sz="1300" b="1" dirty="0">
                          <a:solidFill>
                            <a:schemeClr val="bg1"/>
                          </a:solidFill>
                          <a:latin typeface="Open Sans" charset="0"/>
                          <a:ea typeface="Open Sans" charset="0"/>
                          <a:cs typeface="Open Sans" charset="0"/>
                        </a:rPr>
                        <a:t>Age between 16 and 45 yrs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3C7D88"/>
                    </a:solid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37525">
                <a:tc>
                  <a:txBody>
                    <a:bodyPr/>
                    <a:lstStyle/>
                    <a:p>
                      <a:pPr algn="ctr"/>
                      <a:endParaRPr lang="en-US" sz="200" b="1" dirty="0">
                        <a:solidFill>
                          <a:schemeClr val="bg1"/>
                        </a:solidFill>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13871">
                <a:tc>
                  <a:txBody>
                    <a:bodyPr/>
                    <a:lstStyle/>
                    <a:p>
                      <a:pPr algn="ctr"/>
                      <a:r>
                        <a:rPr lang="en-US" sz="1400" b="1" dirty="0">
                          <a:solidFill>
                            <a:schemeClr val="bg1"/>
                          </a:solidFill>
                          <a:latin typeface="Open Sans" charset="0"/>
                          <a:ea typeface="Open Sans" charset="0"/>
                          <a:cs typeface="Open Sans" charset="0"/>
                        </a:rPr>
                        <a:t>4</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r>
                        <a:rPr lang="en-US" sz="1300" b="1" dirty="0">
                          <a:solidFill>
                            <a:schemeClr val="bg1"/>
                          </a:solidFill>
                          <a:latin typeface="Open Sans" charset="0"/>
                          <a:ea typeface="Open Sans" charset="0"/>
                          <a:cs typeface="Open Sans" charset="0"/>
                        </a:rPr>
                        <a:t>Hx of preadolescent sexual abuse</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3D7B5C"/>
                    </a:solid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143329">
                <a:tc>
                  <a:txBody>
                    <a:bodyPr/>
                    <a:lstStyle/>
                    <a:p>
                      <a:pPr algn="ctr"/>
                      <a:endParaRPr lang="en-US" sz="200" b="1" dirty="0">
                        <a:solidFill>
                          <a:schemeClr val="bg1"/>
                        </a:solidFill>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200" b="1" dirty="0">
                        <a:solidFill>
                          <a:schemeClr val="bg1"/>
                        </a:solidFill>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13871">
                <a:tc>
                  <a:txBody>
                    <a:bodyPr/>
                    <a:lstStyle/>
                    <a:p>
                      <a:pPr algn="ctr"/>
                      <a:r>
                        <a:rPr lang="en-US" sz="1400" b="1" dirty="0">
                          <a:solidFill>
                            <a:schemeClr val="bg1"/>
                          </a:solidFill>
                          <a:latin typeface="Open Sans" charset="0"/>
                          <a:ea typeface="Open Sans" charset="0"/>
                          <a:cs typeface="Open Sans" charset="0"/>
                        </a:rPr>
                        <a:t>5</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solidFill>
                  </a:tcPr>
                </a:tc>
                <a:tc>
                  <a:txBody>
                    <a:bodyPr/>
                    <a:lstStyle/>
                    <a:p>
                      <a:r>
                        <a:rPr lang="en-US" sz="1300" b="1" dirty="0">
                          <a:solidFill>
                            <a:schemeClr val="bg1"/>
                          </a:solidFill>
                          <a:latin typeface="Open Sans" charset="0"/>
                          <a:ea typeface="Open Sans" charset="0"/>
                          <a:cs typeface="Open Sans" charset="0"/>
                        </a:rPr>
                        <a:t>Psychologic disease</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08C4E"/>
                    </a:solid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08C4E"/>
                    </a:solid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08C4E"/>
                    </a:solidFill>
                  </a:tcPr>
                </a:tc>
                <a:extLst>
                  <a:ext uri="{0D108BD9-81ED-4DB2-BD59-A6C34878D82A}">
                    <a16:rowId xmlns:a16="http://schemas.microsoft.com/office/drawing/2014/main" val="10015"/>
                  </a:ext>
                </a:extLst>
              </a:tr>
              <a:tr h="313871">
                <a:tc>
                  <a:txBody>
                    <a:bodyPr/>
                    <a:lstStyle/>
                    <a:p>
                      <a:pPr algn="ctr"/>
                      <a:endParaRPr lang="en-US" sz="1400" b="1" dirty="0">
                        <a:solidFill>
                          <a:schemeClr val="bg1"/>
                        </a:solidFill>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solidFill>
                  </a:tcPr>
                </a:tc>
                <a:tc>
                  <a:txBody>
                    <a:bodyPr/>
                    <a:lstStyle/>
                    <a:p>
                      <a:r>
                        <a:rPr lang="en-US" sz="1400" dirty="0">
                          <a:solidFill>
                            <a:schemeClr val="bg1"/>
                          </a:solidFill>
                          <a:latin typeface="Open Sans" charset="0"/>
                          <a:ea typeface="Open Sans" charset="0"/>
                          <a:cs typeface="Open Sans" charset="0"/>
                        </a:rPr>
                        <a:t>ADD, OCD, bipolar, schizophrenia</a:t>
                      </a:r>
                    </a:p>
                  </a:txBody>
                  <a:tcPr anchor="ctr">
                    <a:lnL w="12700" cmpd="sng">
                      <a:noFill/>
                    </a:lnL>
                    <a:lnR w="12700" cmpd="sng">
                      <a:noFill/>
                    </a:lnR>
                    <a:lnT w="12700" cmpd="sng">
                      <a:noFill/>
                    </a:lnT>
                    <a:lnB w="12700" cap="flat" cmpd="sng" algn="ctr">
                      <a:solidFill>
                        <a:schemeClr val="accent5">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mpd="sng">
                      <a:noFill/>
                    </a:lnT>
                    <a:lnB w="12700" cap="flat" cmpd="sng" algn="ctr">
                      <a:solidFill>
                        <a:schemeClr val="accent5">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mpd="sng">
                      <a:noFill/>
                    </a:lnT>
                    <a:lnB w="12700" cap="flat" cmpd="sng" algn="ctr">
                      <a:solidFill>
                        <a:schemeClr val="accent5">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13871">
                <a:tc>
                  <a:txBody>
                    <a:bodyPr/>
                    <a:lstStyle/>
                    <a:p>
                      <a:pPr algn="ctr"/>
                      <a:endParaRPr lang="en-US" sz="1400" b="1" dirty="0">
                        <a:solidFill>
                          <a:schemeClr val="bg1"/>
                        </a:solidFill>
                        <a:latin typeface="Open Sans" charset="0"/>
                        <a:ea typeface="Open Sans" charset="0"/>
                        <a:cs typeface="Open Sans"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solidFill>
                  </a:tcPr>
                </a:tc>
                <a:tc>
                  <a:txBody>
                    <a:bodyPr/>
                    <a:lstStyle/>
                    <a:p>
                      <a:r>
                        <a:rPr lang="en-US" sz="1400" dirty="0">
                          <a:solidFill>
                            <a:schemeClr val="bg1"/>
                          </a:solidFill>
                          <a:latin typeface="Open Sans" charset="0"/>
                          <a:ea typeface="Open Sans" charset="0"/>
                          <a:cs typeface="Open Sans" charset="0"/>
                        </a:rPr>
                        <a:t>Depression</a:t>
                      </a:r>
                    </a:p>
                  </a:txBody>
                  <a:tcPr anchor="ctr">
                    <a:lnL w="12700" cmpd="sng">
                      <a:noFill/>
                    </a:lnL>
                    <a:lnR w="12700" cmpd="sng">
                      <a:noFill/>
                    </a:lnR>
                    <a:lnT w="12700" cap="flat" cmpd="sng" algn="ctr">
                      <a:solidFill>
                        <a:schemeClr val="accent5">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ap="flat" cmpd="sng" algn="ctr">
                      <a:solidFill>
                        <a:schemeClr val="accent5">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endParaRPr lang="en-US" sz="1200" dirty="0">
                        <a:latin typeface="Open Sans" charset="0"/>
                        <a:ea typeface="Open Sans" charset="0"/>
                        <a:cs typeface="Open Sans" charset="0"/>
                      </a:endParaRPr>
                    </a:p>
                  </a:txBody>
                  <a:tcPr anchor="ctr">
                    <a:lnL w="12700" cmpd="sng">
                      <a:noFill/>
                    </a:lnL>
                    <a:lnR w="12700" cmpd="sng">
                      <a:noFill/>
                    </a:lnR>
                    <a:lnT w="12700" cap="flat" cmpd="sng" algn="ctr">
                      <a:solidFill>
                        <a:schemeClr val="accent5">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58" name="Rectangle 57"/>
          <p:cNvSpPr/>
          <p:nvPr/>
        </p:nvSpPr>
        <p:spPr>
          <a:xfrm>
            <a:off x="4208114" y="1852992"/>
            <a:ext cx="186628" cy="17189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59" name="Rectangle 58"/>
          <p:cNvSpPr/>
          <p:nvPr/>
        </p:nvSpPr>
        <p:spPr>
          <a:xfrm>
            <a:off x="4465067" y="1852992"/>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1</a:t>
            </a:r>
          </a:p>
        </p:txBody>
      </p:sp>
      <p:sp>
        <p:nvSpPr>
          <p:cNvPr id="60" name="Rectangle 59"/>
          <p:cNvSpPr/>
          <p:nvPr/>
        </p:nvSpPr>
        <p:spPr>
          <a:xfrm>
            <a:off x="4208114" y="2167317"/>
            <a:ext cx="186628" cy="17189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61" name="Rectangle 60"/>
          <p:cNvSpPr/>
          <p:nvPr/>
        </p:nvSpPr>
        <p:spPr>
          <a:xfrm>
            <a:off x="4465067" y="2157792"/>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2</a:t>
            </a:r>
          </a:p>
        </p:txBody>
      </p:sp>
      <p:sp>
        <p:nvSpPr>
          <p:cNvPr id="62" name="Rectangle 61"/>
          <p:cNvSpPr/>
          <p:nvPr/>
        </p:nvSpPr>
        <p:spPr>
          <a:xfrm>
            <a:off x="4208114" y="2481642"/>
            <a:ext cx="186628" cy="17189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63" name="Rectangle 62"/>
          <p:cNvSpPr/>
          <p:nvPr/>
        </p:nvSpPr>
        <p:spPr>
          <a:xfrm>
            <a:off x="4465067" y="2481642"/>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4</a:t>
            </a:r>
          </a:p>
        </p:txBody>
      </p:sp>
      <p:sp>
        <p:nvSpPr>
          <p:cNvPr id="64" name="Rectangle 63"/>
          <p:cNvSpPr/>
          <p:nvPr/>
        </p:nvSpPr>
        <p:spPr>
          <a:xfrm>
            <a:off x="5123776" y="1859639"/>
            <a:ext cx="186628" cy="17189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65" name="Rectangle 64"/>
          <p:cNvSpPr/>
          <p:nvPr/>
        </p:nvSpPr>
        <p:spPr>
          <a:xfrm>
            <a:off x="5380729" y="1859639"/>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3</a:t>
            </a:r>
          </a:p>
        </p:txBody>
      </p:sp>
      <p:sp>
        <p:nvSpPr>
          <p:cNvPr id="66" name="Rectangle 65"/>
          <p:cNvSpPr/>
          <p:nvPr/>
        </p:nvSpPr>
        <p:spPr>
          <a:xfrm>
            <a:off x="5123776" y="2173964"/>
            <a:ext cx="186628" cy="17189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67" name="Rectangle 66"/>
          <p:cNvSpPr/>
          <p:nvPr/>
        </p:nvSpPr>
        <p:spPr>
          <a:xfrm>
            <a:off x="5380729" y="2173964"/>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3</a:t>
            </a:r>
          </a:p>
        </p:txBody>
      </p:sp>
      <p:sp>
        <p:nvSpPr>
          <p:cNvPr id="68" name="Rectangle 67"/>
          <p:cNvSpPr/>
          <p:nvPr/>
        </p:nvSpPr>
        <p:spPr>
          <a:xfrm>
            <a:off x="5123776" y="2497814"/>
            <a:ext cx="186628" cy="17189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69" name="Rectangle 68"/>
          <p:cNvSpPr/>
          <p:nvPr/>
        </p:nvSpPr>
        <p:spPr>
          <a:xfrm>
            <a:off x="5380729" y="2497814"/>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4</a:t>
            </a:r>
          </a:p>
        </p:txBody>
      </p:sp>
      <p:sp>
        <p:nvSpPr>
          <p:cNvPr id="70" name="Rectangle 69"/>
          <p:cNvSpPr/>
          <p:nvPr/>
        </p:nvSpPr>
        <p:spPr>
          <a:xfrm>
            <a:off x="4208114" y="3243642"/>
            <a:ext cx="186628" cy="171894"/>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71" name="Rectangle 70"/>
          <p:cNvSpPr/>
          <p:nvPr/>
        </p:nvSpPr>
        <p:spPr>
          <a:xfrm>
            <a:off x="4465067" y="3243642"/>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3</a:t>
            </a:r>
          </a:p>
        </p:txBody>
      </p:sp>
      <p:sp>
        <p:nvSpPr>
          <p:cNvPr id="72" name="Rectangle 71"/>
          <p:cNvSpPr/>
          <p:nvPr/>
        </p:nvSpPr>
        <p:spPr>
          <a:xfrm>
            <a:off x="4208114" y="3557967"/>
            <a:ext cx="186628" cy="171894"/>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73" name="Rectangle 72"/>
          <p:cNvSpPr/>
          <p:nvPr/>
        </p:nvSpPr>
        <p:spPr>
          <a:xfrm>
            <a:off x="4465067" y="3557967"/>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4</a:t>
            </a:r>
          </a:p>
        </p:txBody>
      </p:sp>
      <p:sp>
        <p:nvSpPr>
          <p:cNvPr id="74" name="Rectangle 73"/>
          <p:cNvSpPr/>
          <p:nvPr/>
        </p:nvSpPr>
        <p:spPr>
          <a:xfrm>
            <a:off x="4208114" y="3881817"/>
            <a:ext cx="186628" cy="171894"/>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75" name="Rectangle 74"/>
          <p:cNvSpPr/>
          <p:nvPr/>
        </p:nvSpPr>
        <p:spPr>
          <a:xfrm>
            <a:off x="4465067" y="3881817"/>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5</a:t>
            </a:r>
          </a:p>
        </p:txBody>
      </p:sp>
      <p:sp>
        <p:nvSpPr>
          <p:cNvPr id="76" name="Rectangle 75"/>
          <p:cNvSpPr/>
          <p:nvPr/>
        </p:nvSpPr>
        <p:spPr>
          <a:xfrm>
            <a:off x="5123776" y="3259814"/>
            <a:ext cx="186628" cy="171894"/>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77" name="Rectangle 76"/>
          <p:cNvSpPr/>
          <p:nvPr/>
        </p:nvSpPr>
        <p:spPr>
          <a:xfrm>
            <a:off x="5380729" y="3259814"/>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3</a:t>
            </a:r>
          </a:p>
        </p:txBody>
      </p:sp>
      <p:sp>
        <p:nvSpPr>
          <p:cNvPr id="78" name="Rectangle 77"/>
          <p:cNvSpPr/>
          <p:nvPr/>
        </p:nvSpPr>
        <p:spPr>
          <a:xfrm>
            <a:off x="5123776" y="3574139"/>
            <a:ext cx="186628" cy="171894"/>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79" name="Rectangle 78"/>
          <p:cNvSpPr/>
          <p:nvPr/>
        </p:nvSpPr>
        <p:spPr>
          <a:xfrm>
            <a:off x="5380729" y="3574139"/>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4</a:t>
            </a:r>
          </a:p>
        </p:txBody>
      </p:sp>
      <p:sp>
        <p:nvSpPr>
          <p:cNvPr id="80" name="Rectangle 79"/>
          <p:cNvSpPr/>
          <p:nvPr/>
        </p:nvSpPr>
        <p:spPr>
          <a:xfrm>
            <a:off x="5123776" y="3897989"/>
            <a:ext cx="186628" cy="171894"/>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81" name="Rectangle 80"/>
          <p:cNvSpPr/>
          <p:nvPr/>
        </p:nvSpPr>
        <p:spPr>
          <a:xfrm>
            <a:off x="5380729" y="3897989"/>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5</a:t>
            </a:r>
          </a:p>
        </p:txBody>
      </p:sp>
      <p:sp>
        <p:nvSpPr>
          <p:cNvPr id="82" name="Rectangle 81"/>
          <p:cNvSpPr/>
          <p:nvPr/>
        </p:nvSpPr>
        <p:spPr>
          <a:xfrm>
            <a:off x="4208114" y="5520117"/>
            <a:ext cx="186628" cy="171894"/>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83" name="Rectangle 82"/>
          <p:cNvSpPr/>
          <p:nvPr/>
        </p:nvSpPr>
        <p:spPr>
          <a:xfrm>
            <a:off x="4465067" y="5520117"/>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2</a:t>
            </a:r>
          </a:p>
        </p:txBody>
      </p:sp>
      <p:sp>
        <p:nvSpPr>
          <p:cNvPr id="84" name="Rectangle 83"/>
          <p:cNvSpPr/>
          <p:nvPr/>
        </p:nvSpPr>
        <p:spPr>
          <a:xfrm>
            <a:off x="4208114" y="5843967"/>
            <a:ext cx="186628" cy="171894"/>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85" name="Rectangle 84"/>
          <p:cNvSpPr/>
          <p:nvPr/>
        </p:nvSpPr>
        <p:spPr>
          <a:xfrm>
            <a:off x="4465067" y="5843967"/>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1</a:t>
            </a:r>
          </a:p>
        </p:txBody>
      </p:sp>
      <p:sp>
        <p:nvSpPr>
          <p:cNvPr id="86" name="Rectangle 85"/>
          <p:cNvSpPr/>
          <p:nvPr/>
        </p:nvSpPr>
        <p:spPr>
          <a:xfrm>
            <a:off x="5123776" y="5516930"/>
            <a:ext cx="186628" cy="171894"/>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87" name="Rectangle 86"/>
          <p:cNvSpPr/>
          <p:nvPr/>
        </p:nvSpPr>
        <p:spPr>
          <a:xfrm>
            <a:off x="5380729" y="5516930"/>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2</a:t>
            </a:r>
          </a:p>
        </p:txBody>
      </p:sp>
      <p:sp>
        <p:nvSpPr>
          <p:cNvPr id="88" name="Rectangle 87"/>
          <p:cNvSpPr/>
          <p:nvPr/>
        </p:nvSpPr>
        <p:spPr>
          <a:xfrm>
            <a:off x="5123776" y="5840780"/>
            <a:ext cx="186628" cy="171894"/>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89" name="Rectangle 88"/>
          <p:cNvSpPr/>
          <p:nvPr/>
        </p:nvSpPr>
        <p:spPr>
          <a:xfrm>
            <a:off x="5380729" y="5840780"/>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1</a:t>
            </a:r>
          </a:p>
        </p:txBody>
      </p:sp>
      <p:sp>
        <p:nvSpPr>
          <p:cNvPr id="90" name="Rectangle 89"/>
          <p:cNvSpPr/>
          <p:nvPr/>
        </p:nvSpPr>
        <p:spPr>
          <a:xfrm>
            <a:off x="4208114" y="4300695"/>
            <a:ext cx="186628" cy="171894"/>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91" name="Rectangle 90"/>
          <p:cNvSpPr/>
          <p:nvPr/>
        </p:nvSpPr>
        <p:spPr>
          <a:xfrm>
            <a:off x="4465067" y="4300695"/>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1</a:t>
            </a:r>
          </a:p>
        </p:txBody>
      </p:sp>
      <p:sp>
        <p:nvSpPr>
          <p:cNvPr id="92" name="Rectangle 91"/>
          <p:cNvSpPr/>
          <p:nvPr/>
        </p:nvSpPr>
        <p:spPr>
          <a:xfrm>
            <a:off x="5123776" y="4297508"/>
            <a:ext cx="186628" cy="171894"/>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93" name="Rectangle 92"/>
          <p:cNvSpPr/>
          <p:nvPr/>
        </p:nvSpPr>
        <p:spPr>
          <a:xfrm>
            <a:off x="5380729" y="4297508"/>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1</a:t>
            </a:r>
          </a:p>
        </p:txBody>
      </p:sp>
      <p:sp>
        <p:nvSpPr>
          <p:cNvPr id="94" name="Rectangle 93"/>
          <p:cNvSpPr/>
          <p:nvPr/>
        </p:nvSpPr>
        <p:spPr>
          <a:xfrm>
            <a:off x="4208114" y="4748370"/>
            <a:ext cx="186628" cy="17189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95" name="Rectangle 94"/>
          <p:cNvSpPr/>
          <p:nvPr/>
        </p:nvSpPr>
        <p:spPr>
          <a:xfrm>
            <a:off x="4465067" y="4748370"/>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3</a:t>
            </a:r>
          </a:p>
        </p:txBody>
      </p:sp>
      <p:sp>
        <p:nvSpPr>
          <p:cNvPr id="96" name="Rectangle 95"/>
          <p:cNvSpPr/>
          <p:nvPr/>
        </p:nvSpPr>
        <p:spPr>
          <a:xfrm>
            <a:off x="5123776" y="4745183"/>
            <a:ext cx="186628" cy="17189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lumOff val="50000"/>
                </a:schemeClr>
              </a:solidFill>
            </a:endParaRPr>
          </a:p>
        </p:txBody>
      </p:sp>
      <p:sp>
        <p:nvSpPr>
          <p:cNvPr id="97" name="Rectangle 96"/>
          <p:cNvSpPr/>
          <p:nvPr/>
        </p:nvSpPr>
        <p:spPr>
          <a:xfrm>
            <a:off x="5380729" y="4745183"/>
            <a:ext cx="186628" cy="171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Segoe UI" panose="020B0502040204020203" pitchFamily="34" charset="0"/>
                <a:ea typeface="Segoe UI" panose="020B0502040204020203" pitchFamily="34" charset="0"/>
                <a:cs typeface="Segoe UI" panose="020B0502040204020203" pitchFamily="34" charset="0"/>
              </a:rPr>
              <a:t>0</a:t>
            </a:r>
          </a:p>
        </p:txBody>
      </p:sp>
      <p:cxnSp>
        <p:nvCxnSpPr>
          <p:cNvPr id="103" name="Straight Connector 102"/>
          <p:cNvCxnSpPr/>
          <p:nvPr/>
        </p:nvCxnSpPr>
        <p:spPr>
          <a:xfrm>
            <a:off x="6450802" y="2619655"/>
            <a:ext cx="1828800" cy="0"/>
          </a:xfrm>
          <a:prstGeom prst="line">
            <a:avLst/>
          </a:prstGeom>
          <a:ln w="1270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3" name="Footer Placeholder 5"/>
          <p:cNvSpPr>
            <a:spLocks noGrp="1"/>
          </p:cNvSpPr>
          <p:nvPr/>
        </p:nvSpPr>
        <p:spPr>
          <a:xfrm>
            <a:off x="228600" y="6477000"/>
            <a:ext cx="77724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900" dirty="0">
                <a:solidFill>
                  <a:schemeClr val="tx1">
                    <a:lumMod val="50000"/>
                    <a:lumOff val="50000"/>
                  </a:schemeClr>
                </a:solidFill>
                <a:latin typeface="Open Sans" charset="0"/>
                <a:ea typeface="Open Sans" charset="0"/>
                <a:cs typeface="Open Sans" charset="0"/>
              </a:rPr>
              <a:t>SOURCE: Webster LR, Webster RM. </a:t>
            </a:r>
            <a:r>
              <a:rPr lang="en-US" sz="900" i="1" dirty="0">
                <a:solidFill>
                  <a:schemeClr val="tx1">
                    <a:lumMod val="50000"/>
                    <a:lumOff val="50000"/>
                  </a:schemeClr>
                </a:solidFill>
                <a:latin typeface="Open Sans" charset="0"/>
                <a:ea typeface="Open Sans" charset="0"/>
                <a:cs typeface="Open Sans" charset="0"/>
              </a:rPr>
              <a:t>Pain Med. </a:t>
            </a:r>
            <a:r>
              <a:rPr lang="en-US" sz="900" dirty="0">
                <a:solidFill>
                  <a:schemeClr val="tx1">
                    <a:lumMod val="50000"/>
                    <a:lumOff val="50000"/>
                  </a:schemeClr>
                </a:solidFill>
                <a:latin typeface="Open Sans" charset="0"/>
                <a:ea typeface="Open Sans" charset="0"/>
                <a:cs typeface="Open Sans" charset="0"/>
              </a:rPr>
              <a:t>2005;6:432-42.</a:t>
            </a:r>
          </a:p>
        </p:txBody>
      </p:sp>
      <p:sp>
        <p:nvSpPr>
          <p:cNvPr id="107" name="TextBox 106"/>
          <p:cNvSpPr txBox="1"/>
          <p:nvPr/>
        </p:nvSpPr>
        <p:spPr>
          <a:xfrm>
            <a:off x="6117230" y="2086255"/>
            <a:ext cx="2578209" cy="1374735"/>
          </a:xfrm>
          <a:prstGeom prst="rect">
            <a:avLst/>
          </a:prstGeom>
          <a:noFill/>
        </p:spPr>
        <p:txBody>
          <a:bodyPr wrap="square" rtlCol="0">
            <a:spAutoFit/>
          </a:bodyPr>
          <a:lstStyle/>
          <a:p>
            <a:pPr algn="ctr">
              <a:lnSpc>
                <a:spcPts val="3000"/>
              </a:lnSpc>
              <a:spcBef>
                <a:spcPts val="1000"/>
              </a:spcBef>
            </a:pPr>
            <a:r>
              <a:rPr lang="en-US" dirty="0">
                <a:solidFill>
                  <a:schemeClr val="bg1"/>
                </a:solidFill>
                <a:latin typeface="Open Sans" charset="0"/>
                <a:ea typeface="Open Sans" charset="0"/>
                <a:cs typeface="Open Sans" charset="0"/>
              </a:rPr>
              <a:t>On initial visit</a:t>
            </a:r>
          </a:p>
          <a:p>
            <a:pPr algn="ctr">
              <a:lnSpc>
                <a:spcPts val="3000"/>
              </a:lnSpc>
              <a:spcBef>
                <a:spcPts val="1000"/>
              </a:spcBef>
            </a:pPr>
            <a:r>
              <a:rPr lang="en-US" dirty="0">
                <a:solidFill>
                  <a:schemeClr val="bg1"/>
                </a:solidFill>
                <a:latin typeface="Open Sans" charset="0"/>
                <a:ea typeface="Open Sans" charset="0"/>
                <a:cs typeface="Open Sans" charset="0"/>
              </a:rPr>
              <a:t>Prior to </a:t>
            </a:r>
            <a:r>
              <a:rPr lang="en-US" dirty="0" err="1">
                <a:solidFill>
                  <a:schemeClr val="bg1"/>
                </a:solidFill>
                <a:latin typeface="Open Sans" charset="0"/>
                <a:ea typeface="Open Sans" charset="0"/>
                <a:cs typeface="Open Sans" charset="0"/>
              </a:rPr>
              <a:t>opioid</a:t>
            </a:r>
            <a:r>
              <a:rPr lang="en-US" dirty="0">
                <a:solidFill>
                  <a:schemeClr val="bg1"/>
                </a:solidFill>
                <a:latin typeface="Open Sans" charset="0"/>
                <a:ea typeface="Open Sans" charset="0"/>
                <a:cs typeface="Open Sans" charset="0"/>
              </a:rPr>
              <a:t>  therapy</a:t>
            </a:r>
          </a:p>
        </p:txBody>
      </p:sp>
      <p:sp>
        <p:nvSpPr>
          <p:cNvPr id="3" name="TextBox 2"/>
          <p:cNvSpPr txBox="1"/>
          <p:nvPr/>
        </p:nvSpPr>
        <p:spPr>
          <a:xfrm>
            <a:off x="2699678" y="6131530"/>
            <a:ext cx="1508436" cy="325582"/>
          </a:xfrm>
          <a:prstGeom prst="rect">
            <a:avLst/>
          </a:prstGeom>
          <a:noFill/>
        </p:spPr>
        <p:txBody>
          <a:bodyPr wrap="square" rtlCol="0">
            <a:noAutofit/>
          </a:bodyPr>
          <a:lstStyle/>
          <a:p>
            <a:r>
              <a:rPr lang="en-US" sz="1400" b="1" dirty="0">
                <a:solidFill>
                  <a:schemeClr val="bg1"/>
                </a:solidFill>
                <a:latin typeface="Segoe UI" pitchFamily="34" charset="0"/>
                <a:ea typeface="Segoe UI" pitchFamily="34" charset="0"/>
                <a:cs typeface="Segoe UI" pitchFamily="34" charset="0"/>
              </a:rPr>
              <a:t>Scoring Totals: </a:t>
            </a:r>
          </a:p>
        </p:txBody>
      </p:sp>
      <p:sp>
        <p:nvSpPr>
          <p:cNvPr id="106" name="Rectangle 105"/>
          <p:cNvSpPr/>
          <p:nvPr/>
        </p:nvSpPr>
        <p:spPr>
          <a:xfrm>
            <a:off x="6117233" y="3634746"/>
            <a:ext cx="2589252" cy="234310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1"/>
          </a:p>
        </p:txBody>
      </p:sp>
      <p:sp>
        <p:nvSpPr>
          <p:cNvPr id="108" name="TextBox 107"/>
          <p:cNvSpPr txBox="1"/>
          <p:nvPr/>
        </p:nvSpPr>
        <p:spPr>
          <a:xfrm>
            <a:off x="6117231" y="1705255"/>
            <a:ext cx="2582327" cy="400110"/>
          </a:xfrm>
          <a:prstGeom prst="rect">
            <a:avLst/>
          </a:prstGeom>
          <a:noFill/>
        </p:spPr>
        <p:txBody>
          <a:bodyPr wrap="square" rtlCol="0">
            <a:spAutoFit/>
          </a:bodyPr>
          <a:lstStyle/>
          <a:p>
            <a:pPr algn="ctr"/>
            <a:r>
              <a:rPr lang="en-US" sz="2000" dirty="0">
                <a:solidFill>
                  <a:schemeClr val="bg1"/>
                </a:solidFill>
                <a:latin typeface="Lato Light" charset="0"/>
                <a:ea typeface="Lato Light" charset="0"/>
                <a:cs typeface="Lato Light" charset="0"/>
              </a:rPr>
              <a:t>ADMINISTER</a:t>
            </a:r>
          </a:p>
        </p:txBody>
      </p:sp>
      <p:sp>
        <p:nvSpPr>
          <p:cNvPr id="109" name="TextBox 108"/>
          <p:cNvSpPr txBox="1"/>
          <p:nvPr/>
        </p:nvSpPr>
        <p:spPr>
          <a:xfrm>
            <a:off x="6117229" y="4296055"/>
            <a:ext cx="2589255" cy="1502976"/>
          </a:xfrm>
          <a:prstGeom prst="rect">
            <a:avLst/>
          </a:prstGeom>
          <a:noFill/>
        </p:spPr>
        <p:txBody>
          <a:bodyPr wrap="square" rtlCol="0">
            <a:spAutoFit/>
          </a:bodyPr>
          <a:lstStyle/>
          <a:p>
            <a:pPr algn="ctr">
              <a:lnSpc>
                <a:spcPts val="3000"/>
              </a:lnSpc>
              <a:spcBef>
                <a:spcPts val="1000"/>
              </a:spcBef>
            </a:pPr>
            <a:r>
              <a:rPr lang="en-US" sz="1600" b="1" dirty="0">
                <a:latin typeface="Open Sans" charset="0"/>
                <a:ea typeface="Open Sans" charset="0"/>
                <a:cs typeface="Open Sans" charset="0"/>
              </a:rPr>
              <a:t>0-3: </a:t>
            </a:r>
            <a:r>
              <a:rPr lang="en-US" sz="1600" dirty="0">
                <a:latin typeface="Open Sans" charset="0"/>
                <a:ea typeface="Open Sans" charset="0"/>
                <a:cs typeface="Open Sans" charset="0"/>
              </a:rPr>
              <a:t>low</a:t>
            </a:r>
          </a:p>
          <a:p>
            <a:pPr algn="ctr">
              <a:lnSpc>
                <a:spcPts val="3000"/>
              </a:lnSpc>
              <a:spcBef>
                <a:spcPts val="1000"/>
              </a:spcBef>
            </a:pPr>
            <a:r>
              <a:rPr lang="en-US" sz="1600" b="1" dirty="0">
                <a:latin typeface="Open Sans" charset="0"/>
                <a:ea typeface="Open Sans" charset="0"/>
                <a:cs typeface="Open Sans" charset="0"/>
              </a:rPr>
              <a:t>4-7: </a:t>
            </a:r>
            <a:r>
              <a:rPr lang="en-US" sz="1600" dirty="0">
                <a:latin typeface="Open Sans" charset="0"/>
                <a:ea typeface="Open Sans" charset="0"/>
                <a:cs typeface="Open Sans" charset="0"/>
              </a:rPr>
              <a:t>moderate</a:t>
            </a:r>
          </a:p>
          <a:p>
            <a:pPr marL="0" lvl="1" algn="ctr">
              <a:lnSpc>
                <a:spcPts val="3000"/>
              </a:lnSpc>
              <a:spcBef>
                <a:spcPts val="1000"/>
              </a:spcBef>
            </a:pPr>
            <a:r>
              <a:rPr lang="en-US" sz="1600" b="1" dirty="0">
                <a:latin typeface="Open Sans" charset="0"/>
                <a:ea typeface="Open Sans" charset="0"/>
                <a:cs typeface="Open Sans" charset="0"/>
              </a:rPr>
              <a:t>≥8: </a:t>
            </a:r>
            <a:r>
              <a:rPr lang="en-US" sz="1600" dirty="0">
                <a:latin typeface="Open Sans" charset="0"/>
                <a:ea typeface="Open Sans" charset="0"/>
                <a:cs typeface="Open Sans" charset="0"/>
              </a:rPr>
              <a:t>high</a:t>
            </a:r>
          </a:p>
        </p:txBody>
      </p:sp>
      <p:sp>
        <p:nvSpPr>
          <p:cNvPr id="110" name="TextBox 109"/>
          <p:cNvSpPr txBox="1"/>
          <p:nvPr/>
        </p:nvSpPr>
        <p:spPr>
          <a:xfrm>
            <a:off x="6117229" y="3845813"/>
            <a:ext cx="2582329" cy="400110"/>
          </a:xfrm>
          <a:prstGeom prst="rect">
            <a:avLst/>
          </a:prstGeom>
          <a:noFill/>
        </p:spPr>
        <p:txBody>
          <a:bodyPr wrap="square" rtlCol="0">
            <a:spAutoFit/>
          </a:bodyPr>
          <a:lstStyle/>
          <a:p>
            <a:pPr algn="ctr"/>
            <a:r>
              <a:rPr lang="en-US" sz="2000" dirty="0">
                <a:latin typeface="Lato Light" charset="0"/>
                <a:ea typeface="Lato Light" charset="0"/>
                <a:cs typeface="Lato Light" charset="0"/>
              </a:rPr>
              <a:t>SCORING (RISK)</a:t>
            </a:r>
          </a:p>
        </p:txBody>
      </p:sp>
      <p:cxnSp>
        <p:nvCxnSpPr>
          <p:cNvPr id="111" name="Straight Connector 110"/>
          <p:cNvCxnSpPr/>
          <p:nvPr/>
        </p:nvCxnSpPr>
        <p:spPr>
          <a:xfrm>
            <a:off x="6450802" y="2105365"/>
            <a:ext cx="1828800" cy="0"/>
          </a:xfrm>
          <a:prstGeom prst="line">
            <a:avLst/>
          </a:prstGeom>
          <a:ln w="12700">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6481120" y="4219855"/>
            <a:ext cx="1828800" cy="0"/>
          </a:xfrm>
          <a:prstGeom prst="line">
            <a:avLst/>
          </a:prstGeom>
          <a:ln w="12700">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6481120" y="4753255"/>
            <a:ext cx="1828800" cy="0"/>
          </a:xfrm>
          <a:prstGeom prst="line">
            <a:avLst/>
          </a:prstGeom>
          <a:ln w="12700">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6481120" y="5362855"/>
            <a:ext cx="1828800" cy="0"/>
          </a:xfrm>
          <a:prstGeom prst="line">
            <a:avLst/>
          </a:prstGeom>
          <a:ln w="12700">
            <a:solidFill>
              <a:schemeClr val="bg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7183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2FB0805-22D9-4EB0-A1F1-F9C1F95CAEE7}"/>
              </a:ext>
            </a:extLst>
          </p:cNvPr>
          <p:cNvSpPr>
            <a:spLocks noGrp="1"/>
          </p:cNvSpPr>
          <p:nvPr>
            <p:ph type="title"/>
          </p:nvPr>
        </p:nvSpPr>
        <p:spPr/>
        <p:txBody>
          <a:bodyPr/>
          <a:lstStyle/>
          <a:p>
            <a:r>
              <a:rPr lang="en-US" b="1" dirty="0"/>
              <a:t>Other Assessment Risk Tools</a:t>
            </a:r>
          </a:p>
        </p:txBody>
      </p:sp>
      <p:sp>
        <p:nvSpPr>
          <p:cNvPr id="6" name="Content Placeholder 5">
            <a:extLst>
              <a:ext uri="{FF2B5EF4-FFF2-40B4-BE49-F238E27FC236}">
                <a16:creationId xmlns:a16="http://schemas.microsoft.com/office/drawing/2014/main" id="{80465098-055E-4233-90F4-BD6D00A235B9}"/>
              </a:ext>
            </a:extLst>
          </p:cNvPr>
          <p:cNvSpPr>
            <a:spLocks noGrp="1"/>
          </p:cNvSpPr>
          <p:nvPr>
            <p:ph idx="1"/>
          </p:nvPr>
        </p:nvSpPr>
        <p:spPr/>
        <p:txBody>
          <a:bodyPr/>
          <a:lstStyle/>
          <a:p>
            <a:r>
              <a:rPr lang="en-US" dirty="0"/>
              <a:t>Urine Drug Testing</a:t>
            </a:r>
          </a:p>
          <a:p>
            <a:r>
              <a:rPr lang="en-US" dirty="0"/>
              <a:t>PDMP checking</a:t>
            </a:r>
          </a:p>
          <a:p>
            <a:r>
              <a:rPr lang="en-US" dirty="0"/>
              <a:t>Depression screening tools</a:t>
            </a:r>
          </a:p>
          <a:p>
            <a:r>
              <a:rPr lang="en-US" dirty="0"/>
              <a:t>Enjoyment of Life score (PEG)</a:t>
            </a:r>
          </a:p>
          <a:p>
            <a:endParaRPr lang="en-US" dirty="0"/>
          </a:p>
          <a:p>
            <a:r>
              <a:rPr lang="en-US" dirty="0"/>
              <a:t>Physical Exam</a:t>
            </a:r>
          </a:p>
          <a:p>
            <a:pPr lvl="1"/>
            <a:r>
              <a:rPr lang="en-US" dirty="0"/>
              <a:t>Traditional</a:t>
            </a:r>
          </a:p>
          <a:p>
            <a:pPr lvl="1"/>
            <a:r>
              <a:rPr lang="en-US" dirty="0"/>
              <a:t>Add pain related/focused exam</a:t>
            </a:r>
          </a:p>
        </p:txBody>
      </p:sp>
    </p:spTree>
    <p:extLst>
      <p:ext uri="{BB962C8B-B14F-4D97-AF65-F5344CB8AC3E}">
        <p14:creationId xmlns:p14="http://schemas.microsoft.com/office/powerpoint/2010/main" val="4265876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0DF90E-6BAD-4E82-8FDF-717C9A357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3">
            <a:extLst>
              <a:ext uri="{FF2B5EF4-FFF2-40B4-BE49-F238E27FC236}">
                <a16:creationId xmlns:a16="http://schemas.microsoft.com/office/drawing/2014/main" id="{13DCC859-0434-4BB8-B6C5-09C88AE69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40065"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1">
            <a:extLst>
              <a:ext uri="{FF2B5EF4-FFF2-40B4-BE49-F238E27FC236}">
                <a16:creationId xmlns:a16="http://schemas.microsoft.com/office/drawing/2014/main" id="{08E7ACFB-B791-4C23-8B17-013FEDC09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68605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5D1EA18-9D63-4570-A61E-FEE7A05B5006}"/>
              </a:ext>
            </a:extLst>
          </p:cNvPr>
          <p:cNvSpPr>
            <a:spLocks noGrp="1"/>
          </p:cNvSpPr>
          <p:nvPr>
            <p:ph type="title"/>
          </p:nvPr>
        </p:nvSpPr>
        <p:spPr>
          <a:xfrm>
            <a:off x="624751" y="365125"/>
            <a:ext cx="7890527" cy="1325563"/>
          </a:xfrm>
        </p:spPr>
        <p:txBody>
          <a:bodyPr>
            <a:normAutofit/>
          </a:bodyPr>
          <a:lstStyle/>
          <a:p>
            <a:pPr>
              <a:lnSpc>
                <a:spcPct val="90000"/>
              </a:lnSpc>
            </a:pPr>
            <a:r>
              <a:rPr lang="en-US" dirty="0"/>
              <a:t>Phase TWO:  Trial of an Opioid</a:t>
            </a:r>
            <a:endParaRPr lang="en-US"/>
          </a:p>
        </p:txBody>
      </p:sp>
      <p:graphicFrame>
        <p:nvGraphicFramePr>
          <p:cNvPr id="5" name="Content Placeholder 2">
            <a:extLst>
              <a:ext uri="{FF2B5EF4-FFF2-40B4-BE49-F238E27FC236}">
                <a16:creationId xmlns:a16="http://schemas.microsoft.com/office/drawing/2014/main" id="{6E5F13FC-B608-4A94-AE0D-507D84EF22C2}"/>
              </a:ext>
            </a:extLst>
          </p:cNvPr>
          <p:cNvGraphicFramePr>
            <a:graphicFrameLocks noGrp="1"/>
          </p:cNvGraphicFramePr>
          <p:nvPr>
            <p:ph idx="1"/>
            <p:extLst>
              <p:ext uri="{D42A27DB-BD31-4B8C-83A1-F6EECF244321}">
                <p14:modId xmlns:p14="http://schemas.microsoft.com/office/powerpoint/2010/main" val="2913022034"/>
              </p:ext>
            </p:extLst>
          </p:nvPr>
        </p:nvGraphicFramePr>
        <p:xfrm>
          <a:off x="628650" y="1818640"/>
          <a:ext cx="7886700" cy="4805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672444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7929" cy="6858000"/>
          </a:xfrm>
          <a:prstGeom prst="rect">
            <a:avLst/>
          </a:prstGeom>
          <a:gradFill>
            <a:gsLst>
              <a:gs pos="0">
                <a:srgbClr val="E3411B">
                  <a:lumMod val="90000"/>
                </a:srgbClr>
              </a:gs>
              <a:gs pos="25000">
                <a:srgbClr val="E3411B">
                  <a:lumMod val="90000"/>
                </a:srgb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80059" y="2053641"/>
            <a:ext cx="2751871" cy="2760098"/>
          </a:xfrm>
        </p:spPr>
        <p:txBody>
          <a:bodyPr>
            <a:normAutofit/>
          </a:bodyPr>
          <a:lstStyle/>
          <a:p>
            <a:r>
              <a:rPr lang="en-US" sz="3700">
                <a:solidFill>
                  <a:srgbClr val="FFFFFF"/>
                </a:solidFill>
              </a:rPr>
              <a:t>Disclosures</a:t>
            </a:r>
          </a:p>
        </p:txBody>
      </p:sp>
      <p:sp>
        <p:nvSpPr>
          <p:cNvPr id="3" name="Content Placeholder 2"/>
          <p:cNvSpPr>
            <a:spLocks noGrp="1"/>
          </p:cNvSpPr>
          <p:nvPr>
            <p:ph idx="1"/>
          </p:nvPr>
        </p:nvSpPr>
        <p:spPr>
          <a:xfrm>
            <a:off x="4567930" y="801866"/>
            <a:ext cx="3979563" cy="5230634"/>
          </a:xfrm>
        </p:spPr>
        <p:txBody>
          <a:bodyPr anchor="ctr">
            <a:normAutofit/>
          </a:bodyPr>
          <a:lstStyle/>
          <a:p>
            <a:pPr>
              <a:lnSpc>
                <a:spcPct val="90000"/>
              </a:lnSpc>
            </a:pPr>
            <a:r>
              <a:rPr lang="en-US" sz="1900">
                <a:solidFill>
                  <a:srgbClr val="000000"/>
                </a:solidFill>
              </a:rPr>
              <a:t>Randall Hudspeth makes the following disclosures:</a:t>
            </a:r>
          </a:p>
          <a:p>
            <a:pPr lvl="1">
              <a:lnSpc>
                <a:spcPct val="90000"/>
              </a:lnSpc>
            </a:pPr>
            <a:r>
              <a:rPr lang="en-US" sz="1900">
                <a:solidFill>
                  <a:srgbClr val="000000"/>
                </a:solidFill>
              </a:rPr>
              <a:t>1.  No relationship with any drug company.</a:t>
            </a:r>
          </a:p>
          <a:p>
            <a:pPr lvl="1">
              <a:lnSpc>
                <a:spcPct val="90000"/>
              </a:lnSpc>
            </a:pPr>
            <a:r>
              <a:rPr lang="en-US" sz="1900">
                <a:solidFill>
                  <a:srgbClr val="000000"/>
                </a:solidFill>
              </a:rPr>
              <a:t>2.  Not part of any private speaker bureau.</a:t>
            </a:r>
          </a:p>
          <a:p>
            <a:pPr lvl="1">
              <a:lnSpc>
                <a:spcPct val="90000"/>
              </a:lnSpc>
            </a:pPr>
            <a:r>
              <a:rPr lang="en-US" sz="1900">
                <a:solidFill>
                  <a:srgbClr val="000000"/>
                </a:solidFill>
              </a:rPr>
              <a:t>3.  Represents AANP on national FDA endorsed CO*RE faculty committee.</a:t>
            </a:r>
          </a:p>
          <a:p>
            <a:pPr lvl="1">
              <a:lnSpc>
                <a:spcPct val="90000"/>
              </a:lnSpc>
            </a:pPr>
            <a:r>
              <a:rPr lang="en-US" sz="1900">
                <a:solidFill>
                  <a:srgbClr val="000000"/>
                </a:solidFill>
              </a:rPr>
              <a:t>4.  Contracted advisor to multiple state Boards of Nursing specific to disciplinary processes for APRN practice breakdown.</a:t>
            </a:r>
          </a:p>
          <a:p>
            <a:pPr lvl="1">
              <a:lnSpc>
                <a:spcPct val="90000"/>
              </a:lnSpc>
            </a:pPr>
            <a:r>
              <a:rPr lang="en-US" sz="1900">
                <a:solidFill>
                  <a:srgbClr val="000000"/>
                </a:solidFill>
              </a:rPr>
              <a:t>5.  Inducted Fellow in National Institute of Regulatory Excellence.</a:t>
            </a:r>
          </a:p>
        </p:txBody>
      </p:sp>
    </p:spTree>
    <p:extLst>
      <p:ext uri="{BB962C8B-B14F-4D97-AF65-F5344CB8AC3E}">
        <p14:creationId xmlns:p14="http://schemas.microsoft.com/office/powerpoint/2010/main" val="20317630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3422C05-7EA1-4119-BFB4-967236896FC4}"/>
              </a:ext>
            </a:extLst>
          </p:cNvPr>
          <p:cNvSpPr>
            <a:spLocks noGrp="1"/>
          </p:cNvSpPr>
          <p:nvPr>
            <p:ph type="title"/>
          </p:nvPr>
        </p:nvSpPr>
        <p:spPr>
          <a:xfrm>
            <a:off x="647271" y="1012004"/>
            <a:ext cx="2562119" cy="4795408"/>
          </a:xfrm>
        </p:spPr>
        <p:txBody>
          <a:bodyPr>
            <a:normAutofit/>
          </a:bodyPr>
          <a:lstStyle/>
          <a:p>
            <a:r>
              <a:rPr lang="en-US" sz="3100" dirty="0">
                <a:solidFill>
                  <a:schemeClr val="bg1"/>
                </a:solidFill>
              </a:rPr>
              <a:t>Phase THREE:  </a:t>
            </a:r>
            <a:br>
              <a:rPr lang="en-US" sz="3100" dirty="0">
                <a:solidFill>
                  <a:schemeClr val="bg1"/>
                </a:solidFill>
              </a:rPr>
            </a:br>
            <a:r>
              <a:rPr lang="en-US" sz="3100" dirty="0">
                <a:solidFill>
                  <a:schemeClr val="bg1"/>
                </a:solidFill>
              </a:rPr>
              <a:t>Maintenance of Opioid Therapy</a:t>
            </a:r>
          </a:p>
        </p:txBody>
      </p:sp>
      <p:graphicFrame>
        <p:nvGraphicFramePr>
          <p:cNvPr id="5" name="Content Placeholder 2">
            <a:extLst>
              <a:ext uri="{FF2B5EF4-FFF2-40B4-BE49-F238E27FC236}">
                <a16:creationId xmlns:a16="http://schemas.microsoft.com/office/drawing/2014/main" id="{06624B5D-0141-4C9E-9D3F-FF27A84B7457}"/>
              </a:ext>
            </a:extLst>
          </p:cNvPr>
          <p:cNvGraphicFramePr>
            <a:graphicFrameLocks noGrp="1"/>
          </p:cNvGraphicFramePr>
          <p:nvPr>
            <p:ph idx="1"/>
            <p:extLst>
              <p:ext uri="{D42A27DB-BD31-4B8C-83A1-F6EECF244321}">
                <p14:modId xmlns:p14="http://schemas.microsoft.com/office/powerpoint/2010/main" val="36951178"/>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6323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BEEC0A50-2A88-4E0C-9855-014272544F33}"/>
              </a:ext>
            </a:extLst>
          </p:cNvPr>
          <p:cNvSpPr>
            <a:spLocks noGrp="1"/>
          </p:cNvSpPr>
          <p:nvPr>
            <p:ph type="title"/>
          </p:nvPr>
        </p:nvSpPr>
        <p:spPr>
          <a:xfrm>
            <a:off x="647271" y="1012004"/>
            <a:ext cx="2562119" cy="4795408"/>
          </a:xfrm>
        </p:spPr>
        <p:txBody>
          <a:bodyPr>
            <a:normAutofit/>
          </a:bodyPr>
          <a:lstStyle/>
          <a:p>
            <a:r>
              <a:rPr lang="en-US" sz="3400">
                <a:solidFill>
                  <a:srgbClr val="FFFFFF"/>
                </a:solidFill>
              </a:rPr>
              <a:t>Phase FOUR:  </a:t>
            </a:r>
            <a:br>
              <a:rPr lang="en-US" sz="3400">
                <a:solidFill>
                  <a:srgbClr val="FFFFFF"/>
                </a:solidFill>
              </a:rPr>
            </a:br>
            <a:r>
              <a:rPr lang="en-US" sz="3400">
                <a:solidFill>
                  <a:srgbClr val="FFFFFF"/>
                </a:solidFill>
              </a:rPr>
              <a:t>Termination of Care</a:t>
            </a:r>
          </a:p>
        </p:txBody>
      </p:sp>
      <p:graphicFrame>
        <p:nvGraphicFramePr>
          <p:cNvPr id="7" name="Content Placeholder 4">
            <a:extLst>
              <a:ext uri="{FF2B5EF4-FFF2-40B4-BE49-F238E27FC236}">
                <a16:creationId xmlns:a16="http://schemas.microsoft.com/office/drawing/2014/main" id="{5297B322-4DC0-47FC-9270-9069A295EC89}"/>
              </a:ext>
            </a:extLst>
          </p:cNvPr>
          <p:cNvGraphicFramePr>
            <a:graphicFrameLocks noGrp="1"/>
          </p:cNvGraphicFramePr>
          <p:nvPr>
            <p:ph idx="1"/>
            <p:extLst>
              <p:ext uri="{D42A27DB-BD31-4B8C-83A1-F6EECF244321}">
                <p14:modId xmlns:p14="http://schemas.microsoft.com/office/powerpoint/2010/main" val="1809045599"/>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6995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73A080B-5E6B-4F91-945E-F03E48A0A600}"/>
              </a:ext>
            </a:extLst>
          </p:cNvPr>
          <p:cNvSpPr>
            <a:spLocks noGrp="1"/>
          </p:cNvSpPr>
          <p:nvPr>
            <p:ph type="title"/>
          </p:nvPr>
        </p:nvSpPr>
        <p:spPr>
          <a:xfrm>
            <a:off x="457200" y="274637"/>
            <a:ext cx="8229600" cy="5778921"/>
          </a:xfrm>
        </p:spPr>
        <p:txBody>
          <a:bodyPr/>
          <a:lstStyle/>
          <a:p>
            <a:r>
              <a:rPr lang="en-US" dirty="0"/>
              <a:t>Substance Use Disorder (SUD)</a:t>
            </a:r>
          </a:p>
        </p:txBody>
      </p:sp>
    </p:spTree>
    <p:extLst>
      <p:ext uri="{BB962C8B-B14F-4D97-AF65-F5344CB8AC3E}">
        <p14:creationId xmlns:p14="http://schemas.microsoft.com/office/powerpoint/2010/main" val="2469081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04962"/>
          </a:xfrm>
        </p:spPr>
        <p:txBody>
          <a:bodyPr>
            <a:normAutofit/>
          </a:bodyPr>
          <a:lstStyle/>
          <a:p>
            <a:r>
              <a:rPr lang="en-US" sz="4800" b="1" dirty="0"/>
              <a:t>Substance Use Disorder</a:t>
            </a:r>
            <a:br>
              <a:rPr lang="en-US" sz="4800" b="1" dirty="0"/>
            </a:br>
            <a:r>
              <a:rPr lang="en-US" sz="4800" b="1" dirty="0"/>
              <a:t>(Opioid Use Disorder)</a:t>
            </a:r>
          </a:p>
        </p:txBody>
      </p:sp>
      <p:sp>
        <p:nvSpPr>
          <p:cNvPr id="3" name="Content Placeholder 2"/>
          <p:cNvSpPr>
            <a:spLocks noGrp="1"/>
          </p:cNvSpPr>
          <p:nvPr>
            <p:ph idx="1"/>
          </p:nvPr>
        </p:nvSpPr>
        <p:spPr>
          <a:xfrm>
            <a:off x="457200" y="2209800"/>
            <a:ext cx="8229600" cy="4330700"/>
          </a:xfrm>
        </p:spPr>
        <p:txBody>
          <a:bodyPr>
            <a:normAutofit fontScale="92500" lnSpcReduction="10000"/>
          </a:bodyPr>
          <a:lstStyle/>
          <a:p>
            <a:pPr marL="0" indent="0">
              <a:buNone/>
            </a:pPr>
            <a:r>
              <a:rPr lang="en-US" dirty="0"/>
              <a:t>Defined as a condition in which the use of one or more substances (alcohol or drug) leads to a clinically significant impairment of health or functional issues at home, school or work.</a:t>
            </a:r>
          </a:p>
          <a:p>
            <a:pPr marL="0" indent="0">
              <a:buNone/>
            </a:pPr>
            <a:endParaRPr lang="en-US" dirty="0"/>
          </a:p>
          <a:p>
            <a:pPr marL="0" indent="0">
              <a:buNone/>
            </a:pPr>
            <a:r>
              <a:rPr lang="en-US" dirty="0"/>
              <a:t>Although the term substance can refer to any physical matter, in the context of this presentation, “</a:t>
            </a:r>
            <a:r>
              <a:rPr lang="en-US" dirty="0">
                <a:solidFill>
                  <a:srgbClr val="FF0000"/>
                </a:solidFill>
              </a:rPr>
              <a:t>substance</a:t>
            </a:r>
            <a:r>
              <a:rPr lang="en-US" dirty="0"/>
              <a:t>” is limited to </a:t>
            </a:r>
          </a:p>
          <a:p>
            <a:pPr marL="0" indent="0">
              <a:buNone/>
            </a:pPr>
            <a:r>
              <a:rPr lang="en-US" dirty="0">
                <a:solidFill>
                  <a:srgbClr val="FF0000"/>
                </a:solidFill>
              </a:rPr>
              <a:t>opioid drugs</a:t>
            </a:r>
            <a:r>
              <a:rPr lang="en-US" dirty="0"/>
              <a:t>.</a:t>
            </a:r>
          </a:p>
        </p:txBody>
      </p:sp>
    </p:spTree>
    <p:extLst>
      <p:ext uri="{BB962C8B-B14F-4D97-AF65-F5344CB8AC3E}">
        <p14:creationId xmlns:p14="http://schemas.microsoft.com/office/powerpoint/2010/main" val="6974342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t>Defining Substance Use Disorder</a:t>
            </a:r>
          </a:p>
        </p:txBody>
      </p:sp>
      <p:sp>
        <p:nvSpPr>
          <p:cNvPr id="3" name="Content Placeholder 2"/>
          <p:cNvSpPr>
            <a:spLocks noGrp="1"/>
          </p:cNvSpPr>
          <p:nvPr>
            <p:ph sz="half" idx="1"/>
          </p:nvPr>
        </p:nvSpPr>
        <p:spPr>
          <a:xfrm>
            <a:off x="457200" y="1600200"/>
            <a:ext cx="4038600" cy="4864100"/>
          </a:xfrm>
        </p:spPr>
        <p:txBody>
          <a:bodyPr>
            <a:normAutofit fontScale="92500" lnSpcReduction="10000"/>
          </a:bodyPr>
          <a:lstStyle/>
          <a:p>
            <a:r>
              <a:rPr lang="en-US" dirty="0"/>
              <a:t>Defined by American Psychiatric Association [APA] and diagnostically replaces terms including </a:t>
            </a:r>
            <a:r>
              <a:rPr lang="en-US" i="1" dirty="0"/>
              <a:t>substance addiction </a:t>
            </a:r>
            <a:r>
              <a:rPr lang="en-US" dirty="0"/>
              <a:t>and </a:t>
            </a:r>
            <a:r>
              <a:rPr lang="en-US" i="1" dirty="0"/>
              <a:t>substance abuse disorder</a:t>
            </a:r>
            <a:r>
              <a:rPr lang="en-US" dirty="0"/>
              <a:t>.</a:t>
            </a:r>
          </a:p>
          <a:p>
            <a:r>
              <a:rPr lang="en-US" dirty="0"/>
              <a:t>May 2013 termed in DSM-5 manual and addresses both addictive and non-addictive dysfunction.</a:t>
            </a:r>
          </a:p>
        </p:txBody>
      </p:sp>
      <p:sp>
        <p:nvSpPr>
          <p:cNvPr id="4" name="Content Placeholder 3"/>
          <p:cNvSpPr>
            <a:spLocks noGrp="1"/>
          </p:cNvSpPr>
          <p:nvPr>
            <p:ph sz="half" idx="2"/>
          </p:nvPr>
        </p:nvSpPr>
        <p:spPr>
          <a:xfrm>
            <a:off x="4648200" y="1600200"/>
            <a:ext cx="4038600" cy="4864100"/>
          </a:xfrm>
        </p:spPr>
        <p:txBody>
          <a:bodyPr>
            <a:normAutofit fontScale="92500" lnSpcReduction="10000"/>
          </a:bodyPr>
          <a:lstStyle/>
          <a:p>
            <a:r>
              <a:rPr lang="en-US" dirty="0"/>
              <a:t>8 Categories of drugs included for diagnosis</a:t>
            </a:r>
          </a:p>
          <a:p>
            <a:pPr marL="914400" lvl="1" indent="-457200">
              <a:buFont typeface="+mj-lt"/>
              <a:buAutoNum type="arabicPeriod"/>
            </a:pPr>
            <a:r>
              <a:rPr lang="en-US" dirty="0"/>
              <a:t>Alcohol</a:t>
            </a:r>
          </a:p>
          <a:p>
            <a:pPr marL="914400" lvl="1" indent="-457200">
              <a:buFont typeface="+mj-lt"/>
              <a:buAutoNum type="arabicPeriod"/>
            </a:pPr>
            <a:r>
              <a:rPr lang="en-US" dirty="0"/>
              <a:t>Cannabis</a:t>
            </a:r>
          </a:p>
          <a:p>
            <a:pPr marL="914400" lvl="1" indent="-457200">
              <a:buFont typeface="+mj-lt"/>
              <a:buAutoNum type="arabicPeriod"/>
            </a:pPr>
            <a:r>
              <a:rPr lang="en-US" dirty="0"/>
              <a:t>Hallucinogens (LSD, etc.)</a:t>
            </a:r>
          </a:p>
          <a:p>
            <a:pPr marL="914400" lvl="1" indent="-457200">
              <a:buFont typeface="+mj-lt"/>
              <a:buAutoNum type="arabicPeriod"/>
            </a:pPr>
            <a:r>
              <a:rPr lang="en-US" dirty="0"/>
              <a:t>Inhalants</a:t>
            </a:r>
          </a:p>
          <a:p>
            <a:pPr marL="914400" lvl="1" indent="-457200">
              <a:buFont typeface="+mj-lt"/>
              <a:buAutoNum type="arabicPeriod"/>
            </a:pPr>
            <a:r>
              <a:rPr lang="en-US" dirty="0">
                <a:solidFill>
                  <a:srgbClr val="FF0000"/>
                </a:solidFill>
              </a:rPr>
              <a:t>Opioids</a:t>
            </a:r>
          </a:p>
          <a:p>
            <a:pPr marL="914400" lvl="1" indent="-457200">
              <a:buFont typeface="+mj-lt"/>
              <a:buAutoNum type="arabicPeriod"/>
            </a:pPr>
            <a:r>
              <a:rPr lang="en-US" dirty="0"/>
              <a:t>Sedatives </a:t>
            </a:r>
          </a:p>
          <a:p>
            <a:pPr marL="914400" lvl="1" indent="-457200">
              <a:buFont typeface="+mj-lt"/>
              <a:buAutoNum type="arabicPeriod"/>
            </a:pPr>
            <a:r>
              <a:rPr lang="en-US" dirty="0"/>
              <a:t>Stimulants (cocaine, methamphetamine)</a:t>
            </a:r>
          </a:p>
          <a:p>
            <a:pPr marL="914400" lvl="1" indent="-457200">
              <a:buFont typeface="+mj-lt"/>
              <a:buAutoNum type="arabicPeriod"/>
            </a:pPr>
            <a:r>
              <a:rPr lang="en-US" dirty="0"/>
              <a:t>Tobacco</a:t>
            </a:r>
          </a:p>
        </p:txBody>
      </p:sp>
    </p:spTree>
    <p:extLst>
      <p:ext uri="{BB962C8B-B14F-4D97-AF65-F5344CB8AC3E}">
        <p14:creationId xmlns:p14="http://schemas.microsoft.com/office/powerpoint/2010/main" val="1613958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solidFill>
                  <a:srgbClr val="FFFF00"/>
                </a:solidFill>
              </a:rPr>
              <a:t>Recognizing the Drug Abuser</a:t>
            </a:r>
          </a:p>
        </p:txBody>
      </p:sp>
      <p:sp>
        <p:nvSpPr>
          <p:cNvPr id="3" name="Content Placeholder 2"/>
          <p:cNvSpPr>
            <a:spLocks noGrp="1"/>
          </p:cNvSpPr>
          <p:nvPr>
            <p:ph idx="1"/>
          </p:nvPr>
        </p:nvSpPr>
        <p:spPr>
          <a:xfrm>
            <a:off x="203200" y="1143000"/>
            <a:ext cx="8572500" cy="4894263"/>
          </a:xfrm>
        </p:spPr>
        <p:txBody>
          <a:bodyPr/>
          <a:lstStyle/>
          <a:p>
            <a:r>
              <a:rPr lang="en-US" sz="2800" dirty="0"/>
              <a:t>Unusual behaviors with staff and in waiting room</a:t>
            </a:r>
          </a:p>
          <a:p>
            <a:r>
              <a:rPr lang="en-US" sz="2800" dirty="0"/>
              <a:t>Assertive personality, demanding action</a:t>
            </a:r>
          </a:p>
          <a:p>
            <a:r>
              <a:rPr lang="en-US" sz="2800" dirty="0"/>
              <a:t>Extremes in appearance, overdressed to slovenly</a:t>
            </a:r>
          </a:p>
          <a:p>
            <a:r>
              <a:rPr lang="en-US" sz="2800" dirty="0"/>
              <a:t>Had unusual knowledge of medications &amp; allergies</a:t>
            </a:r>
          </a:p>
          <a:p>
            <a:r>
              <a:rPr lang="en-US" sz="2800" dirty="0"/>
              <a:t>Textbook history or very vague</a:t>
            </a:r>
          </a:p>
          <a:p>
            <a:r>
              <a:rPr lang="en-US" sz="2800" dirty="0"/>
              <a:t>No regular provider, no health insurance</a:t>
            </a:r>
          </a:p>
          <a:p>
            <a:r>
              <a:rPr lang="en-US" sz="2800" dirty="0"/>
              <a:t>Reluctant to provide history information</a:t>
            </a:r>
          </a:p>
          <a:p>
            <a:r>
              <a:rPr lang="en-US" sz="2800" dirty="0"/>
              <a:t>May have psychiatric disorders</a:t>
            </a:r>
          </a:p>
          <a:p>
            <a:r>
              <a:rPr lang="en-US" sz="2800" dirty="0"/>
              <a:t>Cutaneous signs of abuse, skin lesions, scars</a:t>
            </a:r>
          </a:p>
          <a:p>
            <a:r>
              <a:rPr lang="en-US" sz="2800" dirty="0"/>
              <a:t>Visitor to area who has lost or forgotten Rx</a:t>
            </a:r>
          </a:p>
          <a:p>
            <a:endParaRPr lang="en-US" sz="2800" dirty="0"/>
          </a:p>
          <a:p>
            <a:endParaRPr lang="en-US" sz="2800" dirty="0"/>
          </a:p>
          <a:p>
            <a:endParaRPr lang="en-US" sz="2800" dirty="0"/>
          </a:p>
          <a:p>
            <a:endParaRPr lang="en-US" dirty="0"/>
          </a:p>
        </p:txBody>
      </p:sp>
    </p:spTree>
    <p:extLst>
      <p:ext uri="{BB962C8B-B14F-4D97-AF65-F5344CB8AC3E}">
        <p14:creationId xmlns:p14="http://schemas.microsoft.com/office/powerpoint/2010/main" val="1612690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686800" cy="1143000"/>
          </a:xfrm>
        </p:spPr>
        <p:txBody>
          <a:bodyPr/>
          <a:lstStyle/>
          <a:p>
            <a:r>
              <a:rPr lang="en-US" sz="4000" b="1" dirty="0">
                <a:solidFill>
                  <a:srgbClr val="FFFF00"/>
                </a:solidFill>
              </a:rPr>
              <a:t>Assessing the Patient to Discover </a:t>
            </a:r>
            <a:br>
              <a:rPr lang="en-US" sz="4000" b="1" dirty="0">
                <a:solidFill>
                  <a:srgbClr val="FFFF00"/>
                </a:solidFill>
              </a:rPr>
            </a:br>
            <a:r>
              <a:rPr lang="en-US" sz="4000" b="1" dirty="0">
                <a:solidFill>
                  <a:srgbClr val="FFFF00"/>
                </a:solidFill>
              </a:rPr>
              <a:t>What Are You Dealing With?</a:t>
            </a:r>
          </a:p>
        </p:txBody>
      </p:sp>
      <p:sp>
        <p:nvSpPr>
          <p:cNvPr id="6" name="Content Placeholder 5"/>
          <p:cNvSpPr>
            <a:spLocks noGrp="1"/>
          </p:cNvSpPr>
          <p:nvPr>
            <p:ph sz="half" idx="2"/>
          </p:nvPr>
        </p:nvSpPr>
        <p:spPr>
          <a:xfrm>
            <a:off x="4241800" y="1762918"/>
            <a:ext cx="4673600" cy="4851400"/>
          </a:xfrm>
        </p:spPr>
        <p:txBody>
          <a:bodyPr/>
          <a:lstStyle/>
          <a:p>
            <a:pPr marL="514350" indent="-514350">
              <a:buAutoNum type="arabicPeriod"/>
            </a:pPr>
            <a:r>
              <a:rPr lang="en-US" dirty="0"/>
              <a:t>Regular pain patient</a:t>
            </a:r>
          </a:p>
          <a:p>
            <a:pPr marL="514350" indent="-514350">
              <a:buFontTx/>
              <a:buAutoNum type="arabicPeriod"/>
            </a:pPr>
            <a:r>
              <a:rPr lang="en-US" dirty="0"/>
              <a:t>Inappropriate Use of a Prescribed Opioid</a:t>
            </a:r>
          </a:p>
          <a:p>
            <a:pPr marL="514350" indent="-514350">
              <a:buAutoNum type="arabicPeriod"/>
            </a:pPr>
            <a:r>
              <a:rPr lang="en-US" dirty="0"/>
              <a:t>Using or Addiction to recreational drugs obtained illegally and seeks recovery</a:t>
            </a:r>
          </a:p>
          <a:p>
            <a:pPr marL="514350" indent="-514350">
              <a:buAutoNum type="arabicPeriod"/>
            </a:pPr>
            <a:r>
              <a:rPr lang="en-US" dirty="0"/>
              <a:t>OUD patient in treatment who has a new pain issue requiring more drug</a:t>
            </a:r>
          </a:p>
        </p:txBody>
      </p:sp>
      <p:pic>
        <p:nvPicPr>
          <p:cNvPr id="3074"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428750" y="3101181"/>
            <a:ext cx="209550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688" y="1925637"/>
            <a:ext cx="3476625"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0466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96838"/>
            <a:ext cx="8229600" cy="1143000"/>
          </a:xfrm>
        </p:spPr>
        <p:txBody>
          <a:bodyPr/>
          <a:lstStyle/>
          <a:p>
            <a:r>
              <a:rPr lang="en-US" sz="6000" b="1" dirty="0"/>
              <a:t>Keys to Assessment</a:t>
            </a:r>
          </a:p>
        </p:txBody>
      </p:sp>
      <p:sp>
        <p:nvSpPr>
          <p:cNvPr id="9" name="Content Placeholder 8"/>
          <p:cNvSpPr>
            <a:spLocks noGrp="1"/>
          </p:cNvSpPr>
          <p:nvPr>
            <p:ph idx="1"/>
          </p:nvPr>
        </p:nvSpPr>
        <p:spPr>
          <a:xfrm>
            <a:off x="457200" y="1239838"/>
            <a:ext cx="8483600" cy="4708525"/>
          </a:xfrm>
        </p:spPr>
        <p:txBody>
          <a:bodyPr/>
          <a:lstStyle/>
          <a:p>
            <a:r>
              <a:rPr lang="en-US" dirty="0"/>
              <a:t>Not all Safe Opioid Prescribing Screening tools will apply to the SUD population</a:t>
            </a:r>
          </a:p>
          <a:p>
            <a:r>
              <a:rPr lang="en-US" dirty="0"/>
              <a:t>Use effective abuse specific interview skills </a:t>
            </a:r>
          </a:p>
          <a:p>
            <a:r>
              <a:rPr lang="en-US" dirty="0"/>
              <a:t>Recognize the high rate to psychiatric and medical comorbidity and screen for both</a:t>
            </a:r>
          </a:p>
          <a:p>
            <a:r>
              <a:rPr lang="en-US" dirty="0"/>
              <a:t>Identify the stage of addiction</a:t>
            </a:r>
          </a:p>
          <a:p>
            <a:r>
              <a:rPr lang="en-US" dirty="0"/>
              <a:t>Assess the kind of support and referral necessary if you cannot provide care</a:t>
            </a:r>
          </a:p>
          <a:p>
            <a:r>
              <a:rPr lang="en-US" dirty="0"/>
              <a:t>Set limits on treatment</a:t>
            </a:r>
          </a:p>
        </p:txBody>
      </p:sp>
    </p:spTree>
    <p:extLst>
      <p:ext uri="{BB962C8B-B14F-4D97-AF65-F5344CB8AC3E}">
        <p14:creationId xmlns:p14="http://schemas.microsoft.com/office/powerpoint/2010/main" val="41262443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1143000"/>
          </a:xfrm>
        </p:spPr>
        <p:txBody>
          <a:bodyPr/>
          <a:lstStyle/>
          <a:p>
            <a:r>
              <a:rPr lang="en-US" dirty="0"/>
              <a:t>4 Stages of Drug Addiction</a:t>
            </a:r>
          </a:p>
        </p:txBody>
      </p:sp>
      <p:sp>
        <p:nvSpPr>
          <p:cNvPr id="8" name="Content Placeholder 7"/>
          <p:cNvSpPr>
            <a:spLocks noGrp="1"/>
          </p:cNvSpPr>
          <p:nvPr>
            <p:ph idx="1"/>
          </p:nvPr>
        </p:nvSpPr>
        <p:spPr>
          <a:xfrm>
            <a:off x="317500" y="1189038"/>
            <a:ext cx="8585200" cy="5491162"/>
          </a:xfrm>
        </p:spPr>
        <p:txBody>
          <a:bodyPr/>
          <a:lstStyle/>
          <a:p>
            <a:r>
              <a:rPr lang="en-US" dirty="0">
                <a:solidFill>
                  <a:srgbClr val="00B0F0"/>
                </a:solidFill>
              </a:rPr>
              <a:t>Stage </a:t>
            </a:r>
            <a:r>
              <a:rPr lang="en-US" sz="2400" dirty="0">
                <a:solidFill>
                  <a:srgbClr val="00B0F0"/>
                </a:solidFill>
              </a:rPr>
              <a:t>ONE—Experimentation</a:t>
            </a:r>
            <a:r>
              <a:rPr lang="en-US" sz="2400" dirty="0"/>
              <a:t>—use out of curiosity or peer pressure/rite of passage.  No change in behavioral or emotional context.  Use is contained.</a:t>
            </a:r>
          </a:p>
          <a:p>
            <a:r>
              <a:rPr lang="en-US" dirty="0">
                <a:solidFill>
                  <a:srgbClr val="FFC000"/>
                </a:solidFill>
              </a:rPr>
              <a:t>Stage </a:t>
            </a:r>
            <a:r>
              <a:rPr lang="en-US" sz="2400" dirty="0">
                <a:solidFill>
                  <a:srgbClr val="FFC000"/>
                </a:solidFill>
              </a:rPr>
              <a:t>TWO—Social</a:t>
            </a:r>
            <a:r>
              <a:rPr lang="en-US" sz="2400" dirty="0"/>
              <a:t>—Part of a social situation or for acceptance.  Person feels normal and contains use to social situations.</a:t>
            </a:r>
          </a:p>
          <a:p>
            <a:r>
              <a:rPr lang="en-US" dirty="0">
                <a:solidFill>
                  <a:srgbClr val="FFFF00"/>
                </a:solidFill>
              </a:rPr>
              <a:t>Stage</a:t>
            </a:r>
            <a:r>
              <a:rPr lang="en-US" sz="2400" dirty="0">
                <a:solidFill>
                  <a:srgbClr val="FFFF00"/>
                </a:solidFill>
              </a:rPr>
              <a:t> THREE—Instrumental--</a:t>
            </a:r>
            <a:r>
              <a:rPr lang="en-US" sz="2400" dirty="0"/>
              <a:t>Substance abuse first appears.  Use escalates and tolerance develops. Decreased social actions, more isolation, interactions focus on areas where drugs are used.</a:t>
            </a:r>
          </a:p>
          <a:p>
            <a:r>
              <a:rPr lang="en-US" dirty="0">
                <a:solidFill>
                  <a:srgbClr val="FF0000"/>
                </a:solidFill>
              </a:rPr>
              <a:t>Stage</a:t>
            </a:r>
            <a:r>
              <a:rPr lang="en-US" sz="2400" dirty="0">
                <a:solidFill>
                  <a:srgbClr val="FF0000"/>
                </a:solidFill>
              </a:rPr>
              <a:t> Four—Compulsive</a:t>
            </a:r>
            <a:r>
              <a:rPr lang="en-US" sz="2400" dirty="0"/>
              <a:t>—</a:t>
            </a:r>
            <a:r>
              <a:rPr lang="en-US" sz="2400" dirty="0">
                <a:solidFill>
                  <a:srgbClr val="FF0000"/>
                </a:solidFill>
              </a:rPr>
              <a:t> </a:t>
            </a:r>
            <a:r>
              <a:rPr lang="en-US" sz="2400" dirty="0"/>
              <a:t>Full blown addiction.  Risky behaviors to get drugs.  Social circumstances fall apart.</a:t>
            </a:r>
            <a:endParaRPr lang="en-US" dirty="0"/>
          </a:p>
        </p:txBody>
      </p:sp>
    </p:spTree>
    <p:extLst>
      <p:ext uri="{BB962C8B-B14F-4D97-AF65-F5344CB8AC3E}">
        <p14:creationId xmlns:p14="http://schemas.microsoft.com/office/powerpoint/2010/main" val="30454356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800" b="1" dirty="0"/>
              <a:t>Pain Versus Addiction</a:t>
            </a:r>
          </a:p>
        </p:txBody>
      </p:sp>
      <p:sp>
        <p:nvSpPr>
          <p:cNvPr id="5" name="Text Placeholder 4"/>
          <p:cNvSpPr>
            <a:spLocks noGrp="1"/>
          </p:cNvSpPr>
          <p:nvPr>
            <p:ph type="body" idx="1"/>
          </p:nvPr>
        </p:nvSpPr>
        <p:spPr/>
        <p:txBody>
          <a:bodyPr/>
          <a:lstStyle/>
          <a:p>
            <a:pPr algn="ctr"/>
            <a:r>
              <a:rPr lang="en-US" sz="4000" dirty="0">
                <a:solidFill>
                  <a:srgbClr val="FFFF00"/>
                </a:solidFill>
              </a:rPr>
              <a:t>Pain- 5As</a:t>
            </a:r>
          </a:p>
        </p:txBody>
      </p:sp>
      <p:sp>
        <p:nvSpPr>
          <p:cNvPr id="6" name="Content Placeholder 5"/>
          <p:cNvSpPr>
            <a:spLocks noGrp="1"/>
          </p:cNvSpPr>
          <p:nvPr>
            <p:ph sz="half" idx="2"/>
          </p:nvPr>
        </p:nvSpPr>
        <p:spPr/>
        <p:txBody>
          <a:bodyPr/>
          <a:lstStyle/>
          <a:p>
            <a:r>
              <a:rPr lang="en-US" sz="3200" dirty="0"/>
              <a:t>Analgesia</a:t>
            </a:r>
          </a:p>
          <a:p>
            <a:r>
              <a:rPr lang="en-US" sz="3200" dirty="0"/>
              <a:t>Activity/Function</a:t>
            </a:r>
          </a:p>
          <a:p>
            <a:r>
              <a:rPr lang="en-US" sz="3200" dirty="0"/>
              <a:t>Aberrant Behavior</a:t>
            </a:r>
          </a:p>
          <a:p>
            <a:r>
              <a:rPr lang="en-US" sz="3200" dirty="0"/>
              <a:t>Adverse Effects</a:t>
            </a:r>
          </a:p>
          <a:p>
            <a:r>
              <a:rPr lang="en-US" sz="3200" dirty="0"/>
              <a:t>Affect	</a:t>
            </a:r>
          </a:p>
        </p:txBody>
      </p:sp>
      <p:sp>
        <p:nvSpPr>
          <p:cNvPr id="7" name="Text Placeholder 6"/>
          <p:cNvSpPr>
            <a:spLocks noGrp="1"/>
          </p:cNvSpPr>
          <p:nvPr>
            <p:ph type="body" sz="quarter" idx="3"/>
          </p:nvPr>
        </p:nvSpPr>
        <p:spPr/>
        <p:txBody>
          <a:bodyPr/>
          <a:lstStyle/>
          <a:p>
            <a:pPr algn="ctr"/>
            <a:r>
              <a:rPr lang="en-US" sz="4000" dirty="0">
                <a:solidFill>
                  <a:srgbClr val="FFFF00"/>
                </a:solidFill>
              </a:rPr>
              <a:t>Addiction- 5Cs</a:t>
            </a:r>
          </a:p>
        </p:txBody>
      </p:sp>
      <p:sp>
        <p:nvSpPr>
          <p:cNvPr id="8" name="Content Placeholder 7"/>
          <p:cNvSpPr>
            <a:spLocks noGrp="1"/>
          </p:cNvSpPr>
          <p:nvPr>
            <p:ph sz="quarter" idx="4"/>
          </p:nvPr>
        </p:nvSpPr>
        <p:spPr/>
        <p:txBody>
          <a:bodyPr/>
          <a:lstStyle/>
          <a:p>
            <a:r>
              <a:rPr lang="en-US" sz="3200" dirty="0"/>
              <a:t>Control, Loss of</a:t>
            </a:r>
          </a:p>
          <a:p>
            <a:r>
              <a:rPr lang="en-US" sz="3200" dirty="0"/>
              <a:t>Compulsive Use</a:t>
            </a:r>
          </a:p>
          <a:p>
            <a:r>
              <a:rPr lang="en-US" sz="3200" dirty="0"/>
              <a:t>Craving Drug</a:t>
            </a:r>
          </a:p>
          <a:p>
            <a:r>
              <a:rPr lang="en-US" sz="3200" dirty="0"/>
              <a:t>Continued Use</a:t>
            </a:r>
          </a:p>
          <a:p>
            <a:r>
              <a:rPr lang="en-US" sz="3200" dirty="0"/>
              <a:t>Chronic Problem</a:t>
            </a:r>
          </a:p>
        </p:txBody>
      </p:sp>
    </p:spTree>
    <p:extLst>
      <p:ext uri="{BB962C8B-B14F-4D97-AF65-F5344CB8AC3E}">
        <p14:creationId xmlns:p14="http://schemas.microsoft.com/office/powerpoint/2010/main" val="3224144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7929" cy="6858000"/>
          </a:xfrm>
          <a:prstGeom prst="rect">
            <a:avLst/>
          </a:prstGeom>
          <a:gradFill>
            <a:gsLst>
              <a:gs pos="0">
                <a:schemeClr val="accent6">
                  <a:lumMod val="90000"/>
                </a:schemeClr>
              </a:gs>
              <a:gs pos="25000">
                <a:schemeClr val="accent6">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80059" y="2053641"/>
            <a:ext cx="2751871" cy="2760098"/>
          </a:xfrm>
        </p:spPr>
        <p:txBody>
          <a:bodyPr>
            <a:normAutofit/>
          </a:bodyPr>
          <a:lstStyle/>
          <a:p>
            <a:r>
              <a:rPr lang="en-US" sz="3700" b="1">
                <a:solidFill>
                  <a:srgbClr val="FFFFFF"/>
                </a:solidFill>
              </a:rPr>
              <a:t>Objectives</a:t>
            </a:r>
          </a:p>
        </p:txBody>
      </p:sp>
      <p:sp>
        <p:nvSpPr>
          <p:cNvPr id="3" name="Content Placeholder 2"/>
          <p:cNvSpPr>
            <a:spLocks noGrp="1"/>
          </p:cNvSpPr>
          <p:nvPr>
            <p:ph idx="1"/>
          </p:nvPr>
        </p:nvSpPr>
        <p:spPr>
          <a:xfrm>
            <a:off x="4567930" y="801866"/>
            <a:ext cx="3979563" cy="5230634"/>
          </a:xfrm>
        </p:spPr>
        <p:txBody>
          <a:bodyPr anchor="ctr">
            <a:normAutofit/>
          </a:bodyPr>
          <a:lstStyle/>
          <a:p>
            <a:pPr marL="457200" indent="-457200">
              <a:buClr>
                <a:srgbClr val="161E37"/>
              </a:buClr>
              <a:buFont typeface="+mj-lt"/>
              <a:buAutoNum type="arabicPeriod"/>
            </a:pPr>
            <a:r>
              <a:rPr lang="en-US" sz="2100" dirty="0">
                <a:solidFill>
                  <a:schemeClr val="tx2"/>
                </a:solidFill>
              </a:rPr>
              <a:t>Review the national crisis status of opioid use and addiction</a:t>
            </a:r>
          </a:p>
          <a:p>
            <a:pPr marL="457200" indent="-457200">
              <a:buClr>
                <a:srgbClr val="161E37"/>
              </a:buClr>
              <a:buFont typeface="+mj-lt"/>
              <a:buAutoNum type="arabicPeriod"/>
            </a:pPr>
            <a:r>
              <a:rPr lang="en-US" sz="2100" dirty="0">
                <a:solidFill>
                  <a:schemeClr val="tx2"/>
                </a:solidFill>
              </a:rPr>
              <a:t>Discuss best practices for meeting national safe opioid prescribing practices in cardiovascular patients</a:t>
            </a:r>
          </a:p>
          <a:p>
            <a:pPr marL="457200" indent="-457200">
              <a:buClr>
                <a:srgbClr val="161E37"/>
              </a:buClr>
              <a:buFont typeface="+mj-lt"/>
              <a:buAutoNum type="arabicPeriod"/>
            </a:pPr>
            <a:r>
              <a:rPr lang="en-US" sz="2100" dirty="0">
                <a:solidFill>
                  <a:schemeClr val="tx2"/>
                </a:solidFill>
              </a:rPr>
              <a:t>Define Substance Use Disorder as it relates to opioids</a:t>
            </a:r>
          </a:p>
          <a:p>
            <a:pPr marL="457200" indent="-457200">
              <a:buClr>
                <a:srgbClr val="161E37"/>
              </a:buClr>
              <a:buFont typeface="+mj-lt"/>
              <a:buAutoNum type="arabicPeriod"/>
            </a:pPr>
            <a:r>
              <a:rPr lang="en-US" sz="2100" dirty="0">
                <a:solidFill>
                  <a:schemeClr val="tx2"/>
                </a:solidFill>
              </a:rPr>
              <a:t>Discuss effective management of patients with Substance Use Disorder: Assessment to treatment</a:t>
            </a:r>
          </a:p>
          <a:p>
            <a:endParaRPr lang="en-US" sz="2100" dirty="0">
              <a:solidFill>
                <a:srgbClr val="000000"/>
              </a:solidFill>
            </a:endParaRPr>
          </a:p>
        </p:txBody>
      </p:sp>
    </p:spTree>
    <p:extLst>
      <p:ext uri="{BB962C8B-B14F-4D97-AF65-F5344CB8AC3E}">
        <p14:creationId xmlns:p14="http://schemas.microsoft.com/office/powerpoint/2010/main" val="24069478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9700" y="274638"/>
            <a:ext cx="8877300" cy="1143000"/>
          </a:xfrm>
        </p:spPr>
        <p:txBody>
          <a:bodyPr/>
          <a:lstStyle/>
          <a:p>
            <a:r>
              <a:rPr lang="en-US" sz="4000" dirty="0"/>
              <a:t>Assessment Components Comparison </a:t>
            </a:r>
          </a:p>
        </p:txBody>
      </p:sp>
      <p:sp>
        <p:nvSpPr>
          <p:cNvPr id="5" name="Text Placeholder 4"/>
          <p:cNvSpPr>
            <a:spLocks noGrp="1"/>
          </p:cNvSpPr>
          <p:nvPr>
            <p:ph type="body" idx="1"/>
          </p:nvPr>
        </p:nvSpPr>
        <p:spPr>
          <a:xfrm>
            <a:off x="589280" y="1535113"/>
            <a:ext cx="3505200" cy="639762"/>
          </a:xfrm>
        </p:spPr>
        <p:txBody>
          <a:bodyPr/>
          <a:lstStyle/>
          <a:p>
            <a:pPr algn="ctr"/>
            <a:r>
              <a:rPr lang="en-US" dirty="0">
                <a:solidFill>
                  <a:srgbClr val="FFFF00"/>
                </a:solidFill>
              </a:rPr>
              <a:t>Pain patient with </a:t>
            </a:r>
          </a:p>
          <a:p>
            <a:pPr algn="ctr"/>
            <a:r>
              <a:rPr lang="en-US" dirty="0">
                <a:solidFill>
                  <a:srgbClr val="FFFF00"/>
                </a:solidFill>
              </a:rPr>
              <a:t>unknown risks</a:t>
            </a:r>
          </a:p>
        </p:txBody>
      </p:sp>
      <p:sp>
        <p:nvSpPr>
          <p:cNvPr id="6" name="Content Placeholder 5"/>
          <p:cNvSpPr>
            <a:spLocks noGrp="1"/>
          </p:cNvSpPr>
          <p:nvPr>
            <p:ph sz="half" idx="2"/>
          </p:nvPr>
        </p:nvSpPr>
        <p:spPr>
          <a:xfrm>
            <a:off x="433388" y="2276474"/>
            <a:ext cx="4040188" cy="3649662"/>
          </a:xfrm>
        </p:spPr>
        <p:txBody>
          <a:bodyPr/>
          <a:lstStyle/>
          <a:p>
            <a:r>
              <a:rPr lang="en-US" dirty="0"/>
              <a:t>Opioid Risk Tool</a:t>
            </a:r>
          </a:p>
          <a:p>
            <a:r>
              <a:rPr lang="en-US" dirty="0"/>
              <a:t>Urine Drug Screen</a:t>
            </a:r>
          </a:p>
          <a:p>
            <a:r>
              <a:rPr lang="en-US" dirty="0"/>
              <a:t>PPA</a:t>
            </a:r>
          </a:p>
          <a:p>
            <a:r>
              <a:rPr lang="en-US" dirty="0"/>
              <a:t>Informed Consent</a:t>
            </a:r>
          </a:p>
          <a:p>
            <a:r>
              <a:rPr lang="en-US" dirty="0"/>
              <a:t>Trial prescribing to determine correct drug and dose	</a:t>
            </a:r>
          </a:p>
        </p:txBody>
      </p:sp>
      <p:sp>
        <p:nvSpPr>
          <p:cNvPr id="7" name="Text Placeholder 6"/>
          <p:cNvSpPr>
            <a:spLocks noGrp="1"/>
          </p:cNvSpPr>
          <p:nvPr>
            <p:ph type="body" sz="quarter" idx="3"/>
          </p:nvPr>
        </p:nvSpPr>
        <p:spPr/>
        <p:txBody>
          <a:bodyPr/>
          <a:lstStyle/>
          <a:p>
            <a:pPr algn="ctr"/>
            <a:r>
              <a:rPr lang="en-US" dirty="0">
                <a:solidFill>
                  <a:srgbClr val="FFFF00"/>
                </a:solidFill>
              </a:rPr>
              <a:t>Substance Use Disorder patient with known risks</a:t>
            </a:r>
          </a:p>
        </p:txBody>
      </p:sp>
      <p:sp>
        <p:nvSpPr>
          <p:cNvPr id="8" name="Content Placeholder 7"/>
          <p:cNvSpPr>
            <a:spLocks noGrp="1"/>
          </p:cNvSpPr>
          <p:nvPr>
            <p:ph sz="quarter" idx="4"/>
          </p:nvPr>
        </p:nvSpPr>
        <p:spPr>
          <a:xfrm>
            <a:off x="4616450" y="2273299"/>
            <a:ext cx="4232275" cy="3649663"/>
          </a:xfrm>
        </p:spPr>
        <p:txBody>
          <a:bodyPr/>
          <a:lstStyle/>
          <a:p>
            <a:r>
              <a:rPr lang="en-US" dirty="0"/>
              <a:t>Drug Screen Tool  [NIDA]*</a:t>
            </a:r>
          </a:p>
          <a:p>
            <a:r>
              <a:rPr lang="en-US" dirty="0"/>
              <a:t>Urine Drug Screen for undisclosed substances</a:t>
            </a:r>
          </a:p>
          <a:p>
            <a:r>
              <a:rPr lang="en-US" dirty="0"/>
              <a:t>PPA with modifications</a:t>
            </a:r>
          </a:p>
          <a:p>
            <a:r>
              <a:rPr lang="en-US" dirty="0"/>
              <a:t>Informed Consent</a:t>
            </a:r>
          </a:p>
          <a:p>
            <a:r>
              <a:rPr lang="en-US" dirty="0"/>
              <a:t>Trial not appropriate—already using</a:t>
            </a:r>
          </a:p>
          <a:p>
            <a:r>
              <a:rPr lang="en-US" dirty="0"/>
              <a:t>Consider abuse deterrent formulations</a:t>
            </a:r>
          </a:p>
        </p:txBody>
      </p:sp>
      <p:sp>
        <p:nvSpPr>
          <p:cNvPr id="2" name="TextBox 1"/>
          <p:cNvSpPr txBox="1"/>
          <p:nvPr/>
        </p:nvSpPr>
        <p:spPr>
          <a:xfrm>
            <a:off x="433388" y="6089431"/>
            <a:ext cx="8318500" cy="646331"/>
          </a:xfrm>
          <a:prstGeom prst="rect">
            <a:avLst/>
          </a:prstGeom>
          <a:noFill/>
        </p:spPr>
        <p:txBody>
          <a:bodyPr wrap="square" rtlCol="0">
            <a:spAutoFit/>
          </a:bodyPr>
          <a:lstStyle/>
          <a:p>
            <a:r>
              <a:rPr lang="en-US" dirty="0">
                <a:solidFill>
                  <a:schemeClr val="bg1"/>
                </a:solidFill>
              </a:rPr>
              <a:t>NIDA: National Institute on Drug Abuse: tool available at</a:t>
            </a:r>
          </a:p>
          <a:p>
            <a:r>
              <a:rPr lang="en-US" dirty="0">
                <a:solidFill>
                  <a:schemeClr val="bg1"/>
                </a:solidFill>
              </a:rPr>
              <a:t>www.drugabuse.gov/nmassist/</a:t>
            </a:r>
          </a:p>
        </p:txBody>
      </p:sp>
    </p:spTree>
    <p:extLst>
      <p:ext uri="{BB962C8B-B14F-4D97-AF65-F5344CB8AC3E}">
        <p14:creationId xmlns:p14="http://schemas.microsoft.com/office/powerpoint/2010/main" val="4253812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Phases of</a:t>
            </a:r>
            <a:br>
              <a:rPr lang="en-US" dirty="0"/>
            </a:br>
            <a:r>
              <a:rPr lang="en-US" dirty="0"/>
              <a:t> Assessment &amp; Treatment</a:t>
            </a:r>
          </a:p>
        </p:txBody>
      </p:sp>
      <p:sp>
        <p:nvSpPr>
          <p:cNvPr id="3" name="Content Placeholder 2"/>
          <p:cNvSpPr>
            <a:spLocks noGrp="1"/>
          </p:cNvSpPr>
          <p:nvPr>
            <p:ph idx="1"/>
          </p:nvPr>
        </p:nvSpPr>
        <p:spPr>
          <a:xfrm>
            <a:off x="266700" y="1600200"/>
            <a:ext cx="8420100" cy="4525963"/>
          </a:xfrm>
        </p:spPr>
        <p:txBody>
          <a:bodyPr/>
          <a:lstStyle/>
          <a:p>
            <a:pPr marL="514350" indent="-514350">
              <a:buFont typeface="+mj-lt"/>
              <a:buAutoNum type="arabicPeriod"/>
            </a:pPr>
            <a:r>
              <a:rPr lang="en-US" dirty="0"/>
              <a:t>Use a validated tool (NIDA Drug Screen).  </a:t>
            </a:r>
          </a:p>
          <a:p>
            <a:pPr marL="914400" lvl="1" indent="-514350">
              <a:buFont typeface="+mj-lt"/>
              <a:buAutoNum type="alphaLcParenR"/>
            </a:pPr>
            <a:r>
              <a:rPr lang="en-US" dirty="0"/>
              <a:t>Guides clinicians through a series of questions to identify risky substance use in  adult patients. </a:t>
            </a:r>
          </a:p>
          <a:p>
            <a:pPr marL="914400" lvl="1" indent="-514350">
              <a:buAutoNum type="alphaLcParenR"/>
            </a:pPr>
            <a:r>
              <a:rPr lang="en-US" dirty="0"/>
              <a:t>Accompanying resources assist clinicians in providing patient feedback and arranging for specialty care.</a:t>
            </a:r>
          </a:p>
          <a:p>
            <a:pPr marL="514350" indent="-514350">
              <a:buAutoNum type="arabicPeriod"/>
            </a:pPr>
            <a:r>
              <a:rPr lang="en-US" dirty="0"/>
              <a:t>Assess and treat medical comorbid urgent issues.</a:t>
            </a:r>
          </a:p>
          <a:p>
            <a:pPr marL="514350" indent="-514350">
              <a:buAutoNum type="arabicPeriod"/>
            </a:pPr>
            <a:r>
              <a:rPr lang="en-US" dirty="0"/>
              <a:t>Refer to specialty treatment if available.</a:t>
            </a:r>
          </a:p>
          <a:p>
            <a:pPr marL="514350" indent="-514350">
              <a:buAutoNum type="arabicPeriod"/>
            </a:pPr>
            <a:endParaRPr lang="en-US" dirty="0"/>
          </a:p>
        </p:txBody>
      </p:sp>
    </p:spTree>
    <p:extLst>
      <p:ext uri="{BB962C8B-B14F-4D97-AF65-F5344CB8AC3E}">
        <p14:creationId xmlns:p14="http://schemas.microsoft.com/office/powerpoint/2010/main" val="23752411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Question</a:t>
            </a:r>
          </a:p>
        </p:txBody>
      </p:sp>
      <p:sp>
        <p:nvSpPr>
          <p:cNvPr id="5" name="Text Placeholder 4"/>
          <p:cNvSpPr>
            <a:spLocks noGrp="1"/>
          </p:cNvSpPr>
          <p:nvPr>
            <p:ph type="body" idx="1"/>
          </p:nvPr>
        </p:nvSpPr>
        <p:spPr>
          <a:xfrm>
            <a:off x="457200" y="2174875"/>
            <a:ext cx="4040188" cy="774700"/>
          </a:xfrm>
        </p:spPr>
        <p:txBody>
          <a:bodyPr/>
          <a:lstStyle/>
          <a:p>
            <a:endParaRPr lang="en-US" dirty="0"/>
          </a:p>
          <a:p>
            <a:endParaRPr lang="en-US" dirty="0"/>
          </a:p>
          <a:p>
            <a:endParaRPr lang="en-US" dirty="0"/>
          </a:p>
          <a:p>
            <a:endParaRPr lang="en-US" dirty="0"/>
          </a:p>
          <a:p>
            <a:endParaRPr lang="en-US" dirty="0"/>
          </a:p>
          <a:p>
            <a:endParaRPr lang="en-US" dirty="0"/>
          </a:p>
          <a:p>
            <a:endParaRPr lang="en-US" dirty="0"/>
          </a:p>
          <a:p>
            <a:r>
              <a:rPr lang="en-US" dirty="0">
                <a:solidFill>
                  <a:srgbClr val="FF0000"/>
                </a:solidFill>
              </a:rPr>
              <a:t>Quick Screen Question to identify recent use…</a:t>
            </a:r>
          </a:p>
          <a:p>
            <a:endParaRPr lang="en-US" dirty="0"/>
          </a:p>
        </p:txBody>
      </p:sp>
      <p:sp>
        <p:nvSpPr>
          <p:cNvPr id="3" name="Content Placeholder 2"/>
          <p:cNvSpPr>
            <a:spLocks noGrp="1"/>
          </p:cNvSpPr>
          <p:nvPr>
            <p:ph sz="half" idx="2"/>
          </p:nvPr>
        </p:nvSpPr>
        <p:spPr>
          <a:xfrm>
            <a:off x="457200" y="2628899"/>
            <a:ext cx="4040188" cy="3497263"/>
          </a:xfrm>
        </p:spPr>
        <p:txBody>
          <a:bodyPr/>
          <a:lstStyle/>
          <a:p>
            <a:r>
              <a:rPr lang="en-US" b="1" dirty="0">
                <a:solidFill>
                  <a:srgbClr val="FFFF00"/>
                </a:solidFill>
              </a:rPr>
              <a:t>“In the past year, how many times have you used alcohol, tobacco products, prescription medication for nonmedical reasons or illegal drugs?”</a:t>
            </a:r>
          </a:p>
        </p:txBody>
      </p:sp>
      <p:sp>
        <p:nvSpPr>
          <p:cNvPr id="6" name="Text Placeholder 5"/>
          <p:cNvSpPr>
            <a:spLocks noGrp="1"/>
          </p:cNvSpPr>
          <p:nvPr>
            <p:ph type="body" sz="quarter" idx="3"/>
          </p:nvPr>
        </p:nvSpPr>
        <p:spPr/>
        <p:txBody>
          <a:bodyPr/>
          <a:lstStyle/>
          <a:p>
            <a:r>
              <a:rPr lang="en-US" dirty="0"/>
              <a:t>        </a:t>
            </a:r>
            <a:r>
              <a:rPr lang="en-US" dirty="0">
                <a:solidFill>
                  <a:srgbClr val="FF0000"/>
                </a:solidFill>
              </a:rPr>
              <a:t>If the answer is…</a:t>
            </a:r>
          </a:p>
        </p:txBody>
      </p:sp>
      <p:sp>
        <p:nvSpPr>
          <p:cNvPr id="7" name="Content Placeholder 6"/>
          <p:cNvSpPr>
            <a:spLocks noGrp="1"/>
          </p:cNvSpPr>
          <p:nvPr>
            <p:ph sz="quarter" idx="4"/>
          </p:nvPr>
        </p:nvSpPr>
        <p:spPr/>
        <p:txBody>
          <a:bodyPr/>
          <a:lstStyle/>
          <a:p>
            <a:r>
              <a:rPr lang="en-US" dirty="0"/>
              <a:t>Used illegal drugs or prescription medications for nonmedical reasons one or more times, then do a full screen.</a:t>
            </a:r>
          </a:p>
          <a:p>
            <a:endParaRPr lang="en-US" dirty="0"/>
          </a:p>
          <a:p>
            <a:r>
              <a:rPr lang="en-US" dirty="0"/>
              <a:t>Use National Institute of Drug Abuse [NIDA] Modified ASSIST or other validated screening tool</a:t>
            </a:r>
          </a:p>
        </p:txBody>
      </p:sp>
    </p:spTree>
    <p:extLst>
      <p:ext uri="{BB962C8B-B14F-4D97-AF65-F5344CB8AC3E}">
        <p14:creationId xmlns:p14="http://schemas.microsoft.com/office/powerpoint/2010/main" val="32297219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NIDA Modified Assist Tool</a:t>
            </a:r>
          </a:p>
        </p:txBody>
      </p:sp>
      <p:sp>
        <p:nvSpPr>
          <p:cNvPr id="8" name="Content Placeholder 7"/>
          <p:cNvSpPr>
            <a:spLocks noGrp="1"/>
          </p:cNvSpPr>
          <p:nvPr>
            <p:ph idx="1"/>
          </p:nvPr>
        </p:nvSpPr>
        <p:spPr/>
        <p:txBody>
          <a:bodyPr/>
          <a:lstStyle/>
          <a:p>
            <a:r>
              <a:rPr lang="en-US" sz="2400" b="1" dirty="0"/>
              <a:t>Screening for drug use allows clinicians to:</a:t>
            </a:r>
          </a:p>
          <a:p>
            <a:pPr lvl="1"/>
            <a:r>
              <a:rPr lang="en-US" sz="2000" dirty="0"/>
              <a:t>Identify drug use early and prevent the escalation to addiction.</a:t>
            </a:r>
          </a:p>
          <a:p>
            <a:pPr lvl="1"/>
            <a:r>
              <a:rPr lang="en-US" sz="2000" dirty="0"/>
              <a:t>Increase awareness of the interaction of substance use with a patient's medical care, including potentially fatal drug interactions. </a:t>
            </a:r>
          </a:p>
          <a:p>
            <a:pPr lvl="1"/>
            <a:r>
              <a:rPr lang="en-US" sz="2000" dirty="0"/>
              <a:t>Identify patients in need and refer them to specialty treatment</a:t>
            </a:r>
          </a:p>
          <a:p>
            <a:pPr lvl="1"/>
            <a:endParaRPr lang="en-US" sz="2000" dirty="0"/>
          </a:p>
          <a:p>
            <a:r>
              <a:rPr lang="en-US" sz="2000" dirty="0"/>
              <a:t>The NIDA Quick Screen was adapted from a single-question screen for drug use in primary care by </a:t>
            </a:r>
            <a:r>
              <a:rPr lang="en-US" sz="2000" dirty="0">
                <a:hlinkClick r:id="rId2"/>
              </a:rPr>
              <a:t>Smith et al. 2010</a:t>
            </a:r>
            <a:r>
              <a:rPr lang="en-US" sz="2000" dirty="0"/>
              <a:t> and the National Institute on Alcohol Abuse and Alcoholism's Helping Patients Who Drink Too Much: A Clinician's Guide </a:t>
            </a:r>
            <a:r>
              <a:rPr lang="en-US" sz="2000" dirty="0">
                <a:hlinkClick r:id="rId3"/>
              </a:rPr>
              <a:t>Updated 2005 Edition</a:t>
            </a:r>
            <a:r>
              <a:rPr lang="en-US" sz="2000" dirty="0"/>
              <a:t>. The NIDA-Modified ASSIST (NM ASSIST) was adapted from the World Health Organization (WHO) Alcohol, Smoking and Substance Involvement Screening Test (ASSIST), </a:t>
            </a:r>
            <a:r>
              <a:rPr lang="en-US" sz="2000" dirty="0">
                <a:hlinkClick r:id="rId4"/>
              </a:rPr>
              <a:t>Version 3.0</a:t>
            </a:r>
            <a:r>
              <a:rPr lang="en-US" sz="2000" dirty="0"/>
              <a:t>.</a:t>
            </a:r>
          </a:p>
        </p:txBody>
      </p:sp>
    </p:spTree>
    <p:extLst>
      <p:ext uri="{BB962C8B-B14F-4D97-AF65-F5344CB8AC3E}">
        <p14:creationId xmlns:p14="http://schemas.microsoft.com/office/powerpoint/2010/main" val="14756445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NIDA Modified Assist Tool</a:t>
            </a:r>
          </a:p>
        </p:txBody>
      </p:sp>
      <p:sp>
        <p:nvSpPr>
          <p:cNvPr id="3" name="Content Placeholder 2"/>
          <p:cNvSpPr>
            <a:spLocks noGrp="1"/>
          </p:cNvSpPr>
          <p:nvPr>
            <p:ph idx="1"/>
          </p:nvPr>
        </p:nvSpPr>
        <p:spPr/>
        <p:txBody>
          <a:bodyPr/>
          <a:lstStyle/>
          <a:p>
            <a:r>
              <a:rPr lang="en-US" dirty="0"/>
              <a:t>Available at:  </a:t>
            </a:r>
          </a:p>
          <a:p>
            <a:pPr lvl="1"/>
            <a:r>
              <a:rPr lang="en-US" dirty="0"/>
              <a:t>https://www.drugabuse.gov/nmassist/</a:t>
            </a:r>
          </a:p>
        </p:txBody>
      </p:sp>
    </p:spTree>
    <p:extLst>
      <p:ext uri="{BB962C8B-B14F-4D97-AF65-F5344CB8AC3E}">
        <p14:creationId xmlns:p14="http://schemas.microsoft.com/office/powerpoint/2010/main" val="39132521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919162"/>
          </a:xfrm>
        </p:spPr>
        <p:txBody>
          <a:bodyPr/>
          <a:lstStyle/>
          <a:p>
            <a:br>
              <a:rPr lang="en-US" b="1" dirty="0">
                <a:solidFill>
                  <a:srgbClr val="FFFF00"/>
                </a:solidFill>
              </a:rPr>
            </a:br>
            <a:r>
              <a:rPr lang="en-US" b="1" dirty="0">
                <a:solidFill>
                  <a:srgbClr val="FFFF00"/>
                </a:solidFill>
              </a:rPr>
              <a:t>What Are You Dealing With?</a:t>
            </a:r>
          </a:p>
        </p:txBody>
      </p:sp>
      <p:sp>
        <p:nvSpPr>
          <p:cNvPr id="6" name="Content Placeholder 5"/>
          <p:cNvSpPr>
            <a:spLocks noGrp="1"/>
          </p:cNvSpPr>
          <p:nvPr>
            <p:ph sz="half" idx="2"/>
          </p:nvPr>
        </p:nvSpPr>
        <p:spPr>
          <a:xfrm>
            <a:off x="4241800" y="1762918"/>
            <a:ext cx="4673600" cy="4851400"/>
          </a:xfrm>
        </p:spPr>
        <p:txBody>
          <a:bodyPr/>
          <a:lstStyle/>
          <a:p>
            <a:pPr marL="514350" indent="-514350">
              <a:buAutoNum type="arabicPeriod"/>
            </a:pPr>
            <a:r>
              <a:rPr lang="en-US" sz="3200" dirty="0">
                <a:solidFill>
                  <a:srgbClr val="FF0000"/>
                </a:solidFill>
              </a:rPr>
              <a:t>Regular pain patient</a:t>
            </a:r>
            <a:r>
              <a:rPr lang="en-US" dirty="0"/>
              <a:t>?</a:t>
            </a:r>
          </a:p>
          <a:p>
            <a:pPr marL="514350" indent="-514350">
              <a:buFontTx/>
              <a:buAutoNum type="arabicPeriod"/>
            </a:pPr>
            <a:r>
              <a:rPr lang="en-US" sz="2400" dirty="0"/>
              <a:t>Inappropriate Use of a Prescribed Opioid?</a:t>
            </a:r>
          </a:p>
          <a:p>
            <a:pPr marL="514350" indent="-514350">
              <a:buAutoNum type="arabicPeriod"/>
            </a:pPr>
            <a:r>
              <a:rPr lang="en-US" sz="2400" dirty="0"/>
              <a:t>Using or Addiction to recreational drugs obtained illegally?</a:t>
            </a:r>
          </a:p>
          <a:p>
            <a:pPr marL="514350" indent="-514350">
              <a:buAutoNum type="arabicPeriod"/>
            </a:pPr>
            <a:r>
              <a:rPr lang="en-US" sz="2400" dirty="0"/>
              <a:t>OUD patient in treatment who has a new pain issue requiring more drug?</a:t>
            </a:r>
          </a:p>
        </p:txBody>
      </p:sp>
      <p:pic>
        <p:nvPicPr>
          <p:cNvPr id="3074"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428750" y="3101181"/>
            <a:ext cx="209550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688" y="1925637"/>
            <a:ext cx="3476625"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453122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solidFill>
                  <a:srgbClr val="FF0000"/>
                </a:solidFill>
              </a:rPr>
              <a:t>Regular Pain Patient</a:t>
            </a:r>
            <a:br>
              <a:rPr lang="en-US" b="1" dirty="0">
                <a:solidFill>
                  <a:srgbClr val="FF0000"/>
                </a:solidFill>
              </a:rPr>
            </a:br>
            <a:r>
              <a:rPr lang="en-US" b="1" dirty="0">
                <a:solidFill>
                  <a:srgbClr val="FF0000"/>
                </a:solidFill>
              </a:rPr>
              <a:t>Treatment Steps</a:t>
            </a:r>
          </a:p>
        </p:txBody>
      </p:sp>
      <p:sp>
        <p:nvSpPr>
          <p:cNvPr id="6" name="Content Placeholder 5"/>
          <p:cNvSpPr>
            <a:spLocks noGrp="1"/>
          </p:cNvSpPr>
          <p:nvPr>
            <p:ph idx="1"/>
          </p:nvPr>
        </p:nvSpPr>
        <p:spPr>
          <a:xfrm>
            <a:off x="152400" y="1600200"/>
            <a:ext cx="8534400" cy="4525963"/>
          </a:xfrm>
        </p:spPr>
        <p:txBody>
          <a:bodyPr/>
          <a:lstStyle/>
          <a:p>
            <a:pPr marL="514350" indent="-514350">
              <a:buAutoNum type="arabicPeriod"/>
            </a:pPr>
            <a:r>
              <a:rPr lang="en-US" dirty="0"/>
              <a:t>Determine a probable length of time that pain will be an issue</a:t>
            </a:r>
          </a:p>
          <a:p>
            <a:pPr marL="514350" indent="-514350">
              <a:buAutoNum type="arabicPeriod"/>
            </a:pPr>
            <a:r>
              <a:rPr lang="en-US" dirty="0"/>
              <a:t>Short term pain</a:t>
            </a:r>
          </a:p>
          <a:p>
            <a:pPr marL="914400" lvl="1" indent="-514350">
              <a:buAutoNum type="alphaLcPeriod"/>
            </a:pPr>
            <a:r>
              <a:rPr lang="en-US" dirty="0"/>
              <a:t>Use the CDC guidelines</a:t>
            </a:r>
          </a:p>
          <a:p>
            <a:pPr marL="914400" lvl="1" indent="-514350">
              <a:buFont typeface="+mj-lt"/>
              <a:buAutoNum type="alphaLcPeriod"/>
            </a:pPr>
            <a:r>
              <a:rPr lang="en-US" dirty="0"/>
              <a:t>Lowest effect dose of lowest intensity medicine to manage the situation (example: start with hydrocodone versus hydromorphone)</a:t>
            </a:r>
          </a:p>
          <a:p>
            <a:pPr marL="514350" indent="-514350">
              <a:buFont typeface="+mj-lt"/>
              <a:buAutoNum type="arabicPeriod"/>
            </a:pPr>
            <a:r>
              <a:rPr lang="en-US" dirty="0"/>
              <a:t>Long term pain</a:t>
            </a:r>
          </a:p>
          <a:p>
            <a:pPr marL="914400" lvl="1" indent="-514350">
              <a:buFont typeface="+mj-lt"/>
              <a:buAutoNum type="alphaLcPeriod"/>
            </a:pPr>
            <a:r>
              <a:rPr lang="en-US" dirty="0"/>
              <a:t>Use the CDC guidelines</a:t>
            </a:r>
          </a:p>
          <a:p>
            <a:pPr marL="914400" lvl="1" indent="-514350">
              <a:buFont typeface="+mj-lt"/>
              <a:buAutoNum type="alphaLcPeriod"/>
            </a:pPr>
            <a:r>
              <a:rPr lang="en-US" dirty="0"/>
              <a:t>Use the procedure outlined in CO*RE REMS</a:t>
            </a:r>
          </a:p>
        </p:txBody>
      </p:sp>
    </p:spTree>
    <p:extLst>
      <p:ext uri="{BB962C8B-B14F-4D97-AF65-F5344CB8AC3E}">
        <p14:creationId xmlns:p14="http://schemas.microsoft.com/office/powerpoint/2010/main" val="161114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solidFill>
                  <a:srgbClr val="FFFF00"/>
                </a:solidFill>
              </a:rPr>
              <a:t>What Are You Dealing With?</a:t>
            </a:r>
          </a:p>
        </p:txBody>
      </p:sp>
      <p:sp>
        <p:nvSpPr>
          <p:cNvPr id="6" name="Content Placeholder 5"/>
          <p:cNvSpPr>
            <a:spLocks noGrp="1"/>
          </p:cNvSpPr>
          <p:nvPr>
            <p:ph sz="half" idx="2"/>
          </p:nvPr>
        </p:nvSpPr>
        <p:spPr>
          <a:xfrm>
            <a:off x="4265613" y="1910555"/>
            <a:ext cx="4764087" cy="4851400"/>
          </a:xfrm>
        </p:spPr>
        <p:txBody>
          <a:bodyPr/>
          <a:lstStyle/>
          <a:p>
            <a:pPr marL="514350" indent="-514350">
              <a:buAutoNum type="arabicPeriod"/>
            </a:pPr>
            <a:r>
              <a:rPr lang="en-US" sz="2400" dirty="0"/>
              <a:t>Regular pain patient?</a:t>
            </a:r>
          </a:p>
          <a:p>
            <a:pPr marL="514350" indent="-514350">
              <a:buFontTx/>
              <a:buAutoNum type="arabicPeriod"/>
            </a:pPr>
            <a:r>
              <a:rPr lang="en-US" sz="3200" dirty="0">
                <a:solidFill>
                  <a:srgbClr val="FF0000"/>
                </a:solidFill>
              </a:rPr>
              <a:t>Inappropriate Use of a Prescribed Opioid?</a:t>
            </a:r>
          </a:p>
          <a:p>
            <a:pPr marL="514350" indent="-514350">
              <a:buAutoNum type="arabicPeriod"/>
            </a:pPr>
            <a:r>
              <a:rPr lang="en-US" sz="2400" dirty="0"/>
              <a:t>Addiction to recreational drugs obtained illegally?</a:t>
            </a:r>
          </a:p>
          <a:p>
            <a:pPr marL="514350" indent="-514350">
              <a:buAutoNum type="arabicPeriod"/>
            </a:pPr>
            <a:r>
              <a:rPr lang="en-US" sz="2400" dirty="0"/>
              <a:t>OUD patient in treatment who has a new pain issue requiring more drug?</a:t>
            </a:r>
          </a:p>
        </p:txBody>
      </p:sp>
      <p:pic>
        <p:nvPicPr>
          <p:cNvPr id="3074"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428750" y="3101181"/>
            <a:ext cx="209550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688" y="1925637"/>
            <a:ext cx="3476625"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01679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FFFF00"/>
                </a:solidFill>
              </a:rPr>
              <a:t>Inappropriate Opioid Users </a:t>
            </a:r>
            <a:br>
              <a:rPr lang="en-US" dirty="0">
                <a:solidFill>
                  <a:srgbClr val="FFFF00"/>
                </a:solidFill>
              </a:rPr>
            </a:br>
            <a:r>
              <a:rPr lang="en-US" dirty="0">
                <a:solidFill>
                  <a:srgbClr val="FFFF00"/>
                </a:solidFill>
              </a:rPr>
              <a:t>Sometimes Difficult to Identify</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3197255"/>
              </p:ext>
            </p:extLst>
          </p:nvPr>
        </p:nvGraphicFramePr>
        <p:xfrm>
          <a:off x="914400" y="1701800"/>
          <a:ext cx="7289800" cy="496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58461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rPr>
              <a:t>Inappropriate Use of a Prescribed Opioid</a:t>
            </a:r>
          </a:p>
        </p:txBody>
      </p:sp>
      <p:sp>
        <p:nvSpPr>
          <p:cNvPr id="3" name="Content Placeholder 2"/>
          <p:cNvSpPr>
            <a:spLocks noGrp="1"/>
          </p:cNvSpPr>
          <p:nvPr>
            <p:ph idx="1"/>
          </p:nvPr>
        </p:nvSpPr>
        <p:spPr/>
        <p:txBody>
          <a:bodyPr/>
          <a:lstStyle/>
          <a:p>
            <a:r>
              <a:rPr lang="en-US" dirty="0"/>
              <a:t>Assessment and Treatment steps</a:t>
            </a:r>
          </a:p>
          <a:p>
            <a:pPr marL="971550" lvl="1" indent="-514350">
              <a:buFont typeface="+mj-lt"/>
              <a:buAutoNum type="arabicPeriod"/>
            </a:pPr>
            <a:r>
              <a:rPr lang="en-US" dirty="0"/>
              <a:t>Firing the patient is not the appropriate first move.</a:t>
            </a:r>
          </a:p>
          <a:p>
            <a:pPr marL="971550" lvl="1" indent="-514350">
              <a:buFont typeface="+mj-lt"/>
              <a:buAutoNum type="arabicPeriod"/>
            </a:pPr>
            <a:r>
              <a:rPr lang="en-US" dirty="0"/>
              <a:t>Investigate the reason, frequency, &amp; effect.</a:t>
            </a:r>
          </a:p>
          <a:p>
            <a:pPr marL="971550" lvl="1" indent="-514350">
              <a:buFont typeface="+mj-lt"/>
              <a:buAutoNum type="arabicPeriod"/>
            </a:pPr>
            <a:r>
              <a:rPr lang="en-US" dirty="0"/>
              <a:t>Determine the stage of addiction or misuse.</a:t>
            </a:r>
          </a:p>
          <a:p>
            <a:pPr marL="971550" lvl="1" indent="-514350">
              <a:buFont typeface="+mj-lt"/>
              <a:buAutoNum type="arabicPeriod"/>
            </a:pPr>
            <a:r>
              <a:rPr lang="en-US" dirty="0"/>
              <a:t>UDT to confirm what the patient says and no other drugs are identified.</a:t>
            </a:r>
          </a:p>
          <a:p>
            <a:pPr marL="971550" lvl="1" indent="-514350">
              <a:buFont typeface="+mj-lt"/>
              <a:buAutoNum type="arabicPeriod"/>
            </a:pPr>
            <a:r>
              <a:rPr lang="en-US" dirty="0"/>
              <a:t>Reaffirm the PPA.</a:t>
            </a:r>
          </a:p>
          <a:p>
            <a:pPr marL="971550" lvl="1" indent="-514350">
              <a:buFont typeface="+mj-lt"/>
              <a:buAutoNum type="arabicPeriod"/>
            </a:pPr>
            <a:r>
              <a:rPr lang="en-US" dirty="0"/>
              <a:t>Review or re-institute an Informed Consent.</a:t>
            </a:r>
          </a:p>
        </p:txBody>
      </p:sp>
    </p:spTree>
    <p:extLst>
      <p:ext uri="{BB962C8B-B14F-4D97-AF65-F5344CB8AC3E}">
        <p14:creationId xmlns:p14="http://schemas.microsoft.com/office/powerpoint/2010/main" val="960049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7428261-5650-4572-80DB-31A479FA33FA}"/>
              </a:ext>
            </a:extLst>
          </p:cNvPr>
          <p:cNvSpPr>
            <a:spLocks noGrp="1"/>
          </p:cNvSpPr>
          <p:nvPr>
            <p:ph type="title"/>
          </p:nvPr>
        </p:nvSpPr>
        <p:spPr>
          <a:xfrm>
            <a:off x="457200" y="274638"/>
            <a:ext cx="8229600" cy="853122"/>
          </a:xfrm>
        </p:spPr>
        <p:txBody>
          <a:bodyPr/>
          <a:lstStyle/>
          <a:p>
            <a:r>
              <a:rPr lang="en-US" b="1" dirty="0"/>
              <a:t>Status of the Current Crisis</a:t>
            </a:r>
          </a:p>
        </p:txBody>
      </p:sp>
      <p:pic>
        <p:nvPicPr>
          <p:cNvPr id="9" name="Content Placeholder 8">
            <a:extLst>
              <a:ext uri="{FF2B5EF4-FFF2-40B4-BE49-F238E27FC236}">
                <a16:creationId xmlns:a16="http://schemas.microsoft.com/office/drawing/2014/main" id="{28532CA5-0881-4A98-AB26-5A5552B81C93}"/>
              </a:ext>
            </a:extLst>
          </p:cNvPr>
          <p:cNvPicPr>
            <a:picLocks noGrp="1" noChangeAspect="1"/>
          </p:cNvPicPr>
          <p:nvPr>
            <p:ph idx="1"/>
          </p:nvPr>
        </p:nvPicPr>
        <p:blipFill>
          <a:blip r:embed="rId2"/>
          <a:stretch>
            <a:fillRect/>
          </a:stretch>
        </p:blipFill>
        <p:spPr>
          <a:xfrm>
            <a:off x="0" y="1615440"/>
            <a:ext cx="9144000" cy="5242560"/>
          </a:xfrm>
          <a:prstGeom prst="rect">
            <a:avLst/>
          </a:prstGeom>
        </p:spPr>
      </p:pic>
      <p:sp>
        <p:nvSpPr>
          <p:cNvPr id="10" name="TextBox 9">
            <a:extLst>
              <a:ext uri="{FF2B5EF4-FFF2-40B4-BE49-F238E27FC236}">
                <a16:creationId xmlns:a16="http://schemas.microsoft.com/office/drawing/2014/main" id="{ADE70749-B03C-40D3-8EC3-D2B75899E666}"/>
              </a:ext>
            </a:extLst>
          </p:cNvPr>
          <p:cNvSpPr txBox="1"/>
          <p:nvPr/>
        </p:nvSpPr>
        <p:spPr>
          <a:xfrm>
            <a:off x="868680" y="1010344"/>
            <a:ext cx="7406640" cy="523220"/>
          </a:xfrm>
          <a:prstGeom prst="rect">
            <a:avLst/>
          </a:prstGeom>
          <a:noFill/>
        </p:spPr>
        <p:txBody>
          <a:bodyPr wrap="square" rtlCol="0">
            <a:spAutoFit/>
          </a:bodyPr>
          <a:lstStyle/>
          <a:p>
            <a:pPr algn="ctr"/>
            <a:r>
              <a:rPr lang="en-US" sz="2800" b="1" dirty="0">
                <a:solidFill>
                  <a:schemeClr val="bg1"/>
                </a:solidFill>
              </a:rPr>
              <a:t>Drugs involved in U.S. overdose deaths </a:t>
            </a:r>
          </a:p>
        </p:txBody>
      </p:sp>
    </p:spTree>
    <p:extLst>
      <p:ext uri="{BB962C8B-B14F-4D97-AF65-F5344CB8AC3E}">
        <p14:creationId xmlns:p14="http://schemas.microsoft.com/office/powerpoint/2010/main" val="31745444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rPr>
              <a:t>Inappropriate Use of a Prescribed Opioid</a:t>
            </a:r>
            <a:endParaRPr lang="en-US" dirty="0"/>
          </a:p>
        </p:txBody>
      </p:sp>
      <p:sp>
        <p:nvSpPr>
          <p:cNvPr id="3" name="Content Placeholder 2"/>
          <p:cNvSpPr>
            <a:spLocks noGrp="1"/>
          </p:cNvSpPr>
          <p:nvPr>
            <p:ph idx="1"/>
          </p:nvPr>
        </p:nvSpPr>
        <p:spPr/>
        <p:txBody>
          <a:bodyPr/>
          <a:lstStyle/>
          <a:p>
            <a:pPr marL="971550" lvl="1" indent="-514350">
              <a:buFont typeface="+mj-lt"/>
              <a:buAutoNum type="arabicPeriod" startAt="7"/>
            </a:pPr>
            <a:r>
              <a:rPr lang="en-US" dirty="0"/>
              <a:t>Dose change?  More or less?</a:t>
            </a:r>
          </a:p>
          <a:p>
            <a:pPr marL="971550" lvl="1" indent="-514350">
              <a:buFont typeface="+mj-lt"/>
              <a:buAutoNum type="arabicPeriod" startAt="7"/>
            </a:pPr>
            <a:r>
              <a:rPr lang="en-US" dirty="0"/>
              <a:t>Consider a lesser potent drug/dose on a more frequent schedule if BT and issue.</a:t>
            </a:r>
          </a:p>
          <a:p>
            <a:pPr marL="971550" lvl="1" indent="-514350">
              <a:buFont typeface="+mj-lt"/>
              <a:buAutoNum type="arabicPeriod" startAt="7"/>
            </a:pPr>
            <a:r>
              <a:rPr lang="en-US" dirty="0"/>
              <a:t>Closer monitoring and thorough documentation is necessary.</a:t>
            </a:r>
          </a:p>
          <a:p>
            <a:pPr marL="971550" lvl="1" indent="-514350">
              <a:buFont typeface="+mj-lt"/>
              <a:buAutoNum type="arabicPeriod" startAt="7"/>
            </a:pPr>
            <a:r>
              <a:rPr lang="en-US" dirty="0"/>
              <a:t>Validate whatever the patients tells you if you can.  Be cautious that what they tell you is 100% truthful.</a:t>
            </a:r>
          </a:p>
          <a:p>
            <a:endParaRPr lang="en-US" dirty="0"/>
          </a:p>
        </p:txBody>
      </p:sp>
    </p:spTree>
    <p:extLst>
      <p:ext uri="{BB962C8B-B14F-4D97-AF65-F5344CB8AC3E}">
        <p14:creationId xmlns:p14="http://schemas.microsoft.com/office/powerpoint/2010/main" val="4738791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17562"/>
          </a:xfrm>
        </p:spPr>
        <p:txBody>
          <a:bodyPr/>
          <a:lstStyle/>
          <a:p>
            <a:br>
              <a:rPr lang="en-US" b="1" dirty="0">
                <a:solidFill>
                  <a:srgbClr val="FFFF00"/>
                </a:solidFill>
              </a:rPr>
            </a:br>
            <a:r>
              <a:rPr lang="en-US" b="1" dirty="0">
                <a:solidFill>
                  <a:srgbClr val="FFFF00"/>
                </a:solidFill>
              </a:rPr>
              <a:t>What Are You Dealing With?</a:t>
            </a:r>
          </a:p>
        </p:txBody>
      </p:sp>
      <p:sp>
        <p:nvSpPr>
          <p:cNvPr id="6" name="Content Placeholder 5"/>
          <p:cNvSpPr>
            <a:spLocks noGrp="1"/>
          </p:cNvSpPr>
          <p:nvPr>
            <p:ph sz="half" idx="2"/>
          </p:nvPr>
        </p:nvSpPr>
        <p:spPr>
          <a:xfrm>
            <a:off x="4089400" y="1762918"/>
            <a:ext cx="4940300" cy="4851400"/>
          </a:xfrm>
        </p:spPr>
        <p:txBody>
          <a:bodyPr/>
          <a:lstStyle/>
          <a:p>
            <a:pPr marL="514350" indent="-514350">
              <a:buAutoNum type="arabicPeriod"/>
            </a:pPr>
            <a:r>
              <a:rPr lang="en-US" sz="2400" dirty="0"/>
              <a:t>Regular pain patient.</a:t>
            </a:r>
          </a:p>
          <a:p>
            <a:pPr marL="514350" indent="-514350">
              <a:buFontTx/>
              <a:buAutoNum type="arabicPeriod"/>
            </a:pPr>
            <a:r>
              <a:rPr lang="en-US" sz="2400" dirty="0"/>
              <a:t>Inappropriate Use of a Prescribed Opioid.</a:t>
            </a:r>
          </a:p>
          <a:p>
            <a:pPr marL="514350" indent="-514350">
              <a:buAutoNum type="arabicPeriod"/>
            </a:pPr>
            <a:r>
              <a:rPr lang="en-US" sz="4000" dirty="0">
                <a:solidFill>
                  <a:srgbClr val="FF0000"/>
                </a:solidFill>
              </a:rPr>
              <a:t>Using or Addiction to recreational drugs obtained illegally.</a:t>
            </a:r>
            <a:endParaRPr lang="en-US" dirty="0"/>
          </a:p>
          <a:p>
            <a:pPr marL="514350" indent="-514350">
              <a:buAutoNum type="arabicPeriod"/>
            </a:pPr>
            <a:r>
              <a:rPr lang="en-US" sz="2400" dirty="0"/>
              <a:t>OUD patient in treatment who has a new pain issue requiring more drug.</a:t>
            </a:r>
          </a:p>
        </p:txBody>
      </p:sp>
      <p:pic>
        <p:nvPicPr>
          <p:cNvPr id="3074"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428750" y="3101181"/>
            <a:ext cx="209550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925636"/>
            <a:ext cx="3476625"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01679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2138"/>
            <a:ext cx="8229600" cy="1143000"/>
          </a:xfrm>
        </p:spPr>
        <p:txBody>
          <a:bodyPr>
            <a:noAutofit/>
          </a:bodyPr>
          <a:lstStyle/>
          <a:p>
            <a:r>
              <a:rPr lang="en-US" b="1" dirty="0">
                <a:solidFill>
                  <a:srgbClr val="FFFF00"/>
                </a:solidFill>
              </a:rPr>
              <a:t>Nature of Treating Addiction</a:t>
            </a:r>
            <a:br>
              <a:rPr lang="en-US" b="1" dirty="0">
                <a:solidFill>
                  <a:srgbClr val="FFFF00"/>
                </a:solidFill>
              </a:rPr>
            </a:br>
            <a:r>
              <a:rPr lang="en-US" b="1" dirty="0">
                <a:solidFill>
                  <a:srgbClr val="FFFF00"/>
                </a:solidFill>
              </a:rPr>
              <a:t>TREATMENT  STAGES</a:t>
            </a:r>
            <a:endParaRPr lang="en-US" dirty="0">
              <a:solidFill>
                <a:srgbClr val="FFFF00"/>
              </a:solidFill>
            </a:endParaRPr>
          </a:p>
        </p:txBody>
      </p:sp>
      <p:sp>
        <p:nvSpPr>
          <p:cNvPr id="3" name="Content Placeholder 2"/>
          <p:cNvSpPr>
            <a:spLocks noGrp="1"/>
          </p:cNvSpPr>
          <p:nvPr>
            <p:ph idx="1"/>
          </p:nvPr>
        </p:nvSpPr>
        <p:spPr>
          <a:xfrm>
            <a:off x="457200" y="2332038"/>
            <a:ext cx="8229600" cy="3797830"/>
          </a:xfrm>
        </p:spPr>
        <p:txBody>
          <a:bodyPr/>
          <a:lstStyle/>
          <a:p>
            <a:pPr marL="514350" indent="-514350">
              <a:buFont typeface="+mj-lt"/>
              <a:buAutoNum type="arabicPeriod"/>
            </a:pPr>
            <a:r>
              <a:rPr lang="en-US" sz="4000" dirty="0">
                <a:solidFill>
                  <a:schemeClr val="accent5">
                    <a:lumMod val="75000"/>
                  </a:schemeClr>
                </a:solidFill>
              </a:rPr>
              <a:t>Withdrawal from the problem opioid (Detox)</a:t>
            </a:r>
          </a:p>
          <a:p>
            <a:pPr marL="514350" indent="-514350">
              <a:buFont typeface="+mj-lt"/>
              <a:buAutoNum type="arabicPeriod"/>
            </a:pPr>
            <a:r>
              <a:rPr lang="en-US" sz="4000" dirty="0">
                <a:solidFill>
                  <a:schemeClr val="accent5">
                    <a:lumMod val="75000"/>
                  </a:schemeClr>
                </a:solidFill>
              </a:rPr>
              <a:t>Begin Recovery</a:t>
            </a:r>
          </a:p>
          <a:p>
            <a:pPr marL="514350" indent="-514350">
              <a:buFont typeface="+mj-lt"/>
              <a:buAutoNum type="arabicPeriod"/>
            </a:pPr>
            <a:r>
              <a:rPr lang="en-US" sz="4000" dirty="0">
                <a:solidFill>
                  <a:schemeClr val="accent5">
                    <a:lumMod val="75000"/>
                  </a:schemeClr>
                </a:solidFill>
              </a:rPr>
              <a:t>Stay engaged with Recovery</a:t>
            </a:r>
          </a:p>
          <a:p>
            <a:pPr marL="514350" indent="-514350">
              <a:buFont typeface="+mj-lt"/>
              <a:buAutoNum type="arabicPeriod"/>
            </a:pPr>
            <a:r>
              <a:rPr lang="en-US" sz="4000" dirty="0">
                <a:solidFill>
                  <a:schemeClr val="accent5">
                    <a:lumMod val="75000"/>
                  </a:schemeClr>
                </a:solidFill>
              </a:rPr>
              <a:t>Live addiction free and maintain support systems</a:t>
            </a:r>
          </a:p>
          <a:p>
            <a:endParaRPr lang="en-US" dirty="0">
              <a:solidFill>
                <a:schemeClr val="accent5">
                  <a:lumMod val="75000"/>
                </a:schemeClr>
              </a:solidFill>
            </a:endParaRPr>
          </a:p>
        </p:txBody>
      </p:sp>
    </p:spTree>
    <p:extLst>
      <p:ext uri="{BB962C8B-B14F-4D97-AF65-F5344CB8AC3E}">
        <p14:creationId xmlns:p14="http://schemas.microsoft.com/office/powerpoint/2010/main" val="14669428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5738"/>
            <a:ext cx="8521700" cy="1143000"/>
          </a:xfrm>
        </p:spPr>
        <p:txBody>
          <a:bodyPr/>
          <a:lstStyle/>
          <a:p>
            <a:r>
              <a:rPr lang="en-US" sz="4000" b="1" dirty="0"/>
              <a:t>Assessment and Decision Making</a:t>
            </a:r>
          </a:p>
        </p:txBody>
      </p:sp>
      <p:sp>
        <p:nvSpPr>
          <p:cNvPr id="3" name="Content Placeholder 2"/>
          <p:cNvSpPr>
            <a:spLocks noGrp="1"/>
          </p:cNvSpPr>
          <p:nvPr>
            <p:ph idx="1"/>
          </p:nvPr>
        </p:nvSpPr>
        <p:spPr>
          <a:xfrm>
            <a:off x="546100" y="1384300"/>
            <a:ext cx="8229600" cy="4864100"/>
          </a:xfrm>
        </p:spPr>
        <p:txBody>
          <a:bodyPr/>
          <a:lstStyle/>
          <a:p>
            <a:pPr marL="514350" indent="-514350">
              <a:buFont typeface="+mj-lt"/>
              <a:buAutoNum type="arabicPeriod"/>
            </a:pPr>
            <a:r>
              <a:rPr lang="en-US" sz="2800" dirty="0"/>
              <a:t>Become aware of any police or legal status issues, such as parole violations, etc.</a:t>
            </a:r>
          </a:p>
          <a:p>
            <a:pPr marL="514350" indent="-514350">
              <a:buFont typeface="+mj-lt"/>
              <a:buAutoNum type="arabicPeriod"/>
            </a:pPr>
            <a:r>
              <a:rPr lang="en-US" sz="2800" dirty="0"/>
              <a:t>Do you need to notify police or parole officer?</a:t>
            </a:r>
          </a:p>
          <a:p>
            <a:pPr marL="514350" indent="-514350">
              <a:buFont typeface="+mj-lt"/>
              <a:buAutoNum type="arabicPeriod"/>
            </a:pPr>
            <a:r>
              <a:rPr lang="en-US" sz="2800" dirty="0"/>
              <a:t>Assess to confirm addiction stage.</a:t>
            </a:r>
          </a:p>
          <a:p>
            <a:pPr marL="514350" indent="-514350">
              <a:buFont typeface="+mj-lt"/>
              <a:buAutoNum type="arabicPeriod"/>
            </a:pPr>
            <a:r>
              <a:rPr lang="en-US" sz="2800" dirty="0"/>
              <a:t>Are you qualified for drug addiction treatment of stages 2-3-4?</a:t>
            </a:r>
          </a:p>
          <a:p>
            <a:pPr marL="514350" indent="-514350">
              <a:buFont typeface="+mj-lt"/>
              <a:buAutoNum type="arabicPeriod"/>
            </a:pPr>
            <a:r>
              <a:rPr lang="en-US" sz="2800" dirty="0"/>
              <a:t>Consider consultation or referral.</a:t>
            </a:r>
          </a:p>
          <a:p>
            <a:pPr marL="514350" indent="-514350">
              <a:buFont typeface="+mj-lt"/>
              <a:buAutoNum type="arabicPeriod"/>
            </a:pPr>
            <a:r>
              <a:rPr lang="en-US" sz="2800" dirty="0"/>
              <a:t>Consider </a:t>
            </a:r>
            <a:r>
              <a:rPr lang="en-US" sz="2800" dirty="0">
                <a:solidFill>
                  <a:srgbClr val="FFFF00"/>
                </a:solidFill>
              </a:rPr>
              <a:t>Medication-Assisted Treatment </a:t>
            </a:r>
            <a:r>
              <a:rPr lang="en-US" sz="2800" dirty="0"/>
              <a:t>if you are qualified to manage MAT.</a:t>
            </a:r>
          </a:p>
          <a:p>
            <a:pPr marL="514350" indent="-514350">
              <a:buFont typeface="+mj-lt"/>
              <a:buAutoNum type="arabicPeriod"/>
            </a:pPr>
            <a:r>
              <a:rPr lang="en-US" sz="2800" dirty="0"/>
              <a:t>Abstinence-only programs are also an option, but may require in-patient stay.</a:t>
            </a:r>
          </a:p>
          <a:p>
            <a:pPr marL="514350" indent="-514350">
              <a:buFont typeface="+mj-lt"/>
              <a:buAutoNum type="arabicPeriod"/>
            </a:pPr>
            <a:endParaRPr lang="en-US" dirty="0"/>
          </a:p>
        </p:txBody>
      </p:sp>
    </p:spTree>
    <p:extLst>
      <p:ext uri="{BB962C8B-B14F-4D97-AF65-F5344CB8AC3E}">
        <p14:creationId xmlns:p14="http://schemas.microsoft.com/office/powerpoint/2010/main" val="24281900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274638"/>
            <a:ext cx="8597900" cy="1143000"/>
          </a:xfrm>
        </p:spPr>
        <p:txBody>
          <a:bodyPr/>
          <a:lstStyle/>
          <a:p>
            <a:r>
              <a:rPr lang="en-US" b="1" dirty="0">
                <a:solidFill>
                  <a:srgbClr val="FFFF00"/>
                </a:solidFill>
              </a:rPr>
              <a:t>Medication Assisted Treatment</a:t>
            </a:r>
            <a:br>
              <a:rPr lang="en-US" b="1" dirty="0">
                <a:solidFill>
                  <a:srgbClr val="FFFF00"/>
                </a:solidFill>
              </a:rPr>
            </a:br>
            <a:r>
              <a:rPr lang="en-US" b="1" dirty="0">
                <a:solidFill>
                  <a:srgbClr val="FFFF00"/>
                </a:solidFill>
              </a:rPr>
              <a:t>GOAL</a:t>
            </a:r>
            <a:endParaRPr lang="en-US" dirty="0"/>
          </a:p>
        </p:txBody>
      </p:sp>
      <p:sp>
        <p:nvSpPr>
          <p:cNvPr id="3" name="Content Placeholder 2"/>
          <p:cNvSpPr>
            <a:spLocks noGrp="1"/>
          </p:cNvSpPr>
          <p:nvPr>
            <p:ph idx="1"/>
          </p:nvPr>
        </p:nvSpPr>
        <p:spPr>
          <a:xfrm>
            <a:off x="457200" y="1790700"/>
            <a:ext cx="8229600" cy="4525963"/>
          </a:xfrm>
        </p:spPr>
        <p:txBody>
          <a:bodyPr/>
          <a:lstStyle/>
          <a:p>
            <a:r>
              <a:rPr lang="en-US" b="1" dirty="0">
                <a:solidFill>
                  <a:srgbClr val="FF0000"/>
                </a:solidFill>
              </a:rPr>
              <a:t>The goal of MAT is to recover from addiction.</a:t>
            </a:r>
          </a:p>
          <a:p>
            <a:pPr lvl="1"/>
            <a:r>
              <a:rPr lang="en-US" dirty="0"/>
              <a:t>MAT does not replace one addictive drug with another.</a:t>
            </a:r>
          </a:p>
          <a:p>
            <a:pPr lvl="1"/>
            <a:r>
              <a:rPr lang="en-US" dirty="0"/>
              <a:t>MAT is intended to provide a safe, controlled level of medication to overcome the use of the problem opioid.</a:t>
            </a:r>
          </a:p>
        </p:txBody>
      </p:sp>
    </p:spTree>
    <p:extLst>
      <p:ext uri="{BB962C8B-B14F-4D97-AF65-F5344CB8AC3E}">
        <p14:creationId xmlns:p14="http://schemas.microsoft.com/office/powerpoint/2010/main" val="15602573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rPr>
              <a:t>3 Agonist Medication Classes for Addiction Treatment</a:t>
            </a:r>
          </a:p>
        </p:txBody>
      </p:sp>
      <p:sp>
        <p:nvSpPr>
          <p:cNvPr id="3" name="Content Placeholder 2"/>
          <p:cNvSpPr>
            <a:spLocks noGrp="1"/>
          </p:cNvSpPr>
          <p:nvPr>
            <p:ph idx="1"/>
          </p:nvPr>
        </p:nvSpPr>
        <p:spPr>
          <a:xfrm>
            <a:off x="457200" y="1600200"/>
            <a:ext cx="8229600" cy="4838700"/>
          </a:xfrm>
        </p:spPr>
        <p:txBody>
          <a:bodyPr/>
          <a:lstStyle/>
          <a:p>
            <a:pPr marL="0" indent="0">
              <a:buNone/>
            </a:pPr>
            <a:r>
              <a:rPr lang="en-US" sz="2400" dirty="0"/>
              <a:t>Agonist medications developed to treat opioid use disorders work through opioid receptors but are safer and less likely to produce the harmful behaviors that characterize addiction, because the rate at which they enter and leave the brain is slower.</a:t>
            </a:r>
          </a:p>
          <a:p>
            <a:pPr marL="0" indent="0">
              <a:buNone/>
            </a:pPr>
            <a:r>
              <a:rPr lang="en-US" sz="2400" dirty="0"/>
              <a:t> </a:t>
            </a:r>
          </a:p>
          <a:p>
            <a:pPr marL="457200" indent="-457200">
              <a:buFont typeface="+mj-lt"/>
              <a:buAutoNum type="arabicPeriod"/>
            </a:pPr>
            <a:r>
              <a:rPr lang="en-US" sz="2400" dirty="0">
                <a:solidFill>
                  <a:srgbClr val="1CFFFC"/>
                </a:solidFill>
              </a:rPr>
              <a:t>Opioid Receptor Agonists-</a:t>
            </a:r>
            <a:r>
              <a:rPr lang="en-US" sz="2400" dirty="0"/>
              <a:t>- methadone (</a:t>
            </a:r>
            <a:r>
              <a:rPr lang="en-US" sz="2400" dirty="0" err="1"/>
              <a:t>Dolophine</a:t>
            </a:r>
            <a:r>
              <a:rPr lang="en-US" sz="2400" dirty="0"/>
              <a:t> or Methadone)</a:t>
            </a:r>
          </a:p>
          <a:p>
            <a:pPr marL="457200" indent="-457200">
              <a:buFont typeface="+mj-lt"/>
              <a:buAutoNum type="arabicPeriod"/>
            </a:pPr>
            <a:r>
              <a:rPr lang="en-US" sz="2400" dirty="0">
                <a:solidFill>
                  <a:srgbClr val="1CFFFC"/>
                </a:solidFill>
              </a:rPr>
              <a:t>Partial Agonists</a:t>
            </a:r>
            <a:r>
              <a:rPr lang="en-US" sz="2400" dirty="0"/>
              <a:t>– buprenorphine (</a:t>
            </a:r>
            <a:r>
              <a:rPr lang="en-US" sz="2400" dirty="0" err="1"/>
              <a:t>Subutex</a:t>
            </a:r>
            <a:r>
              <a:rPr lang="en-US" sz="2400" dirty="0"/>
              <a:t>, Suboxone, </a:t>
            </a:r>
            <a:r>
              <a:rPr lang="en-US" sz="2400" dirty="0" err="1"/>
              <a:t>Zubsolve</a:t>
            </a:r>
            <a:r>
              <a:rPr lang="en-US" sz="2400" dirty="0"/>
              <a:t>) that produce diminished receptor response</a:t>
            </a:r>
          </a:p>
          <a:p>
            <a:pPr marL="457200" indent="-457200">
              <a:buFont typeface="+mj-lt"/>
              <a:buAutoNum type="arabicPeriod"/>
            </a:pPr>
            <a:r>
              <a:rPr lang="en-US" sz="2400" dirty="0">
                <a:solidFill>
                  <a:srgbClr val="1CFFFC"/>
                </a:solidFill>
              </a:rPr>
              <a:t>Antagonists</a:t>
            </a:r>
            <a:r>
              <a:rPr lang="en-US" sz="2400" dirty="0"/>
              <a:t>—naltrexone (</a:t>
            </a:r>
            <a:r>
              <a:rPr lang="en-US" sz="2400" dirty="0" err="1"/>
              <a:t>Revia</a:t>
            </a:r>
            <a:r>
              <a:rPr lang="en-US" sz="2400" dirty="0"/>
              <a:t>, </a:t>
            </a:r>
            <a:r>
              <a:rPr lang="en-US" sz="2400" dirty="0" err="1"/>
              <a:t>Depade</a:t>
            </a:r>
            <a:r>
              <a:rPr lang="en-US" sz="2400" dirty="0"/>
              <a:t>, </a:t>
            </a:r>
            <a:r>
              <a:rPr lang="en-US" sz="2400" dirty="0" err="1"/>
              <a:t>Vivitrol</a:t>
            </a:r>
            <a:r>
              <a:rPr lang="en-US" sz="2400" dirty="0"/>
              <a:t>) block receptor and block reward effects</a:t>
            </a:r>
          </a:p>
          <a:p>
            <a:pPr marL="0" indent="0">
              <a:buNone/>
            </a:pPr>
            <a:endParaRPr lang="en-US" sz="2400" dirty="0"/>
          </a:p>
        </p:txBody>
      </p:sp>
    </p:spTree>
    <p:extLst>
      <p:ext uri="{BB962C8B-B14F-4D97-AF65-F5344CB8AC3E}">
        <p14:creationId xmlns:p14="http://schemas.microsoft.com/office/powerpoint/2010/main" val="25555788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100" y="76200"/>
            <a:ext cx="8229600" cy="1143000"/>
          </a:xfrm>
        </p:spPr>
        <p:txBody>
          <a:bodyPr/>
          <a:lstStyle/>
          <a:p>
            <a:r>
              <a:rPr lang="en-US" sz="4800" b="1" dirty="0">
                <a:solidFill>
                  <a:srgbClr val="FFFF00"/>
                </a:solidFill>
              </a:rPr>
              <a:t>Medication Actions</a:t>
            </a:r>
          </a:p>
        </p:txBody>
      </p:sp>
      <p:sp>
        <p:nvSpPr>
          <p:cNvPr id="3" name="Content Placeholder 2"/>
          <p:cNvSpPr>
            <a:spLocks noGrp="1"/>
          </p:cNvSpPr>
          <p:nvPr>
            <p:ph idx="1"/>
          </p:nvPr>
        </p:nvSpPr>
        <p:spPr>
          <a:xfrm>
            <a:off x="457200" y="1219200"/>
            <a:ext cx="8229600" cy="4525963"/>
          </a:xfrm>
        </p:spPr>
        <p:txBody>
          <a:bodyPr/>
          <a:lstStyle/>
          <a:p>
            <a:r>
              <a:rPr lang="en-US" dirty="0">
                <a:solidFill>
                  <a:srgbClr val="01FAFF"/>
                </a:solidFill>
              </a:rPr>
              <a:t>Methadone</a:t>
            </a:r>
            <a:r>
              <a:rPr lang="en-US" dirty="0"/>
              <a:t> and </a:t>
            </a:r>
            <a:r>
              <a:rPr lang="en-US" dirty="0">
                <a:solidFill>
                  <a:srgbClr val="01FAFF"/>
                </a:solidFill>
              </a:rPr>
              <a:t>Buprenorphine</a:t>
            </a:r>
          </a:p>
          <a:p>
            <a:pPr lvl="1"/>
            <a:r>
              <a:rPr lang="en-US" dirty="0"/>
              <a:t>Brain thinks it is still getting the problem opioid</a:t>
            </a:r>
          </a:p>
          <a:p>
            <a:pPr lvl="1"/>
            <a:r>
              <a:rPr lang="en-US" dirty="0"/>
              <a:t>Usually the person has normal feeling</a:t>
            </a:r>
          </a:p>
          <a:p>
            <a:pPr lvl="1"/>
            <a:r>
              <a:rPr lang="en-US" dirty="0"/>
              <a:t>Withdrawal does not occur</a:t>
            </a:r>
          </a:p>
          <a:p>
            <a:r>
              <a:rPr lang="en-US" dirty="0">
                <a:solidFill>
                  <a:srgbClr val="01FAFF"/>
                </a:solidFill>
              </a:rPr>
              <a:t>Naltrexone</a:t>
            </a:r>
          </a:p>
          <a:p>
            <a:pPr lvl="1"/>
            <a:r>
              <a:rPr lang="en-US" dirty="0"/>
              <a:t>Acts to block opioid effects</a:t>
            </a:r>
          </a:p>
          <a:p>
            <a:pPr lvl="1"/>
            <a:r>
              <a:rPr lang="en-US" dirty="0"/>
              <a:t>Inhibits the feeling of “getting high” if opioid is used</a:t>
            </a:r>
          </a:p>
          <a:p>
            <a:pPr lvl="1"/>
            <a:r>
              <a:rPr lang="en-US" dirty="0"/>
              <a:t>Good choice for relapse prevention</a:t>
            </a:r>
          </a:p>
          <a:p>
            <a:pPr lvl="1"/>
            <a:endParaRPr lang="en-US" dirty="0"/>
          </a:p>
        </p:txBody>
      </p:sp>
    </p:spTree>
    <p:extLst>
      <p:ext uri="{BB962C8B-B14F-4D97-AF65-F5344CB8AC3E}">
        <p14:creationId xmlns:p14="http://schemas.microsoft.com/office/powerpoint/2010/main" val="6164244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rPr>
              <a:t>Withdrawal Symptoms</a:t>
            </a:r>
          </a:p>
        </p:txBody>
      </p:sp>
      <p:sp>
        <p:nvSpPr>
          <p:cNvPr id="3" name="Content Placeholder 2"/>
          <p:cNvSpPr>
            <a:spLocks noGrp="1"/>
          </p:cNvSpPr>
          <p:nvPr>
            <p:ph idx="1"/>
          </p:nvPr>
        </p:nvSpPr>
        <p:spPr/>
        <p:txBody>
          <a:bodyPr/>
          <a:lstStyle/>
          <a:p>
            <a:r>
              <a:rPr lang="en-US" dirty="0"/>
              <a:t>Yawning and other sleep problems</a:t>
            </a:r>
          </a:p>
          <a:p>
            <a:r>
              <a:rPr lang="en-US" dirty="0"/>
              <a:t>Sweating more than normal</a:t>
            </a:r>
          </a:p>
          <a:p>
            <a:r>
              <a:rPr lang="en-US" dirty="0"/>
              <a:t>Anxiety and nervousness</a:t>
            </a:r>
          </a:p>
          <a:p>
            <a:r>
              <a:rPr lang="en-US" dirty="0"/>
              <a:t>Muscle aches and pains</a:t>
            </a:r>
          </a:p>
          <a:p>
            <a:r>
              <a:rPr lang="en-US" dirty="0"/>
              <a:t>Stomach pain, nausea, sometimes vomit</a:t>
            </a:r>
          </a:p>
          <a:p>
            <a:r>
              <a:rPr lang="en-US" dirty="0"/>
              <a:t>Diarrhea</a:t>
            </a:r>
          </a:p>
          <a:p>
            <a:r>
              <a:rPr lang="en-US" dirty="0"/>
              <a:t>Generalized weakness</a:t>
            </a:r>
          </a:p>
        </p:txBody>
      </p:sp>
    </p:spTree>
    <p:extLst>
      <p:ext uri="{BB962C8B-B14F-4D97-AF65-F5344CB8AC3E}">
        <p14:creationId xmlns:p14="http://schemas.microsoft.com/office/powerpoint/2010/main" val="26615165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856" y="274638"/>
            <a:ext cx="8888818" cy="1143000"/>
          </a:xfrm>
        </p:spPr>
        <p:txBody>
          <a:bodyPr>
            <a:normAutofit/>
          </a:bodyPr>
          <a:lstStyle/>
          <a:p>
            <a:r>
              <a:rPr lang="en-US" b="1" dirty="0"/>
              <a:t>Treating Addiction</a:t>
            </a:r>
          </a:p>
        </p:txBody>
      </p:sp>
      <p:sp>
        <p:nvSpPr>
          <p:cNvPr id="3" name="Content Placeholder 2"/>
          <p:cNvSpPr>
            <a:spLocks noGrp="1"/>
          </p:cNvSpPr>
          <p:nvPr>
            <p:ph idx="1"/>
          </p:nvPr>
        </p:nvSpPr>
        <p:spPr>
          <a:xfrm>
            <a:off x="457200" y="1400176"/>
            <a:ext cx="8229600" cy="3797830"/>
          </a:xfrm>
        </p:spPr>
        <p:txBody>
          <a:bodyPr/>
          <a:lstStyle/>
          <a:p>
            <a:r>
              <a:rPr lang="en-US" dirty="0"/>
              <a:t>People can safely take treatment as long as needed, months to years or a lifetime</a:t>
            </a:r>
          </a:p>
          <a:p>
            <a:r>
              <a:rPr lang="en-US" dirty="0"/>
              <a:t>It is hard to be successful alone, patients need support systems</a:t>
            </a:r>
          </a:p>
          <a:p>
            <a:r>
              <a:rPr lang="en-US" dirty="0"/>
              <a:t>Family/friend counseling is critical to success</a:t>
            </a:r>
          </a:p>
          <a:p>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910461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17562"/>
          </a:xfrm>
        </p:spPr>
        <p:txBody>
          <a:bodyPr/>
          <a:lstStyle/>
          <a:p>
            <a:br>
              <a:rPr lang="en-US" b="1" dirty="0">
                <a:solidFill>
                  <a:srgbClr val="FFFF00"/>
                </a:solidFill>
              </a:rPr>
            </a:br>
            <a:r>
              <a:rPr lang="en-US" b="1" dirty="0">
                <a:solidFill>
                  <a:srgbClr val="FFFF00"/>
                </a:solidFill>
              </a:rPr>
              <a:t>What Are You Dealing With?</a:t>
            </a:r>
          </a:p>
        </p:txBody>
      </p:sp>
      <p:sp>
        <p:nvSpPr>
          <p:cNvPr id="6" name="Content Placeholder 5"/>
          <p:cNvSpPr>
            <a:spLocks noGrp="1"/>
          </p:cNvSpPr>
          <p:nvPr>
            <p:ph sz="half" idx="2"/>
          </p:nvPr>
        </p:nvSpPr>
        <p:spPr>
          <a:xfrm>
            <a:off x="4089400" y="1762918"/>
            <a:ext cx="4940300" cy="4851400"/>
          </a:xfrm>
        </p:spPr>
        <p:txBody>
          <a:bodyPr/>
          <a:lstStyle/>
          <a:p>
            <a:pPr marL="514350" indent="-514350">
              <a:buAutoNum type="arabicPeriod"/>
            </a:pPr>
            <a:r>
              <a:rPr lang="en-US" sz="2000" dirty="0"/>
              <a:t>Regular pain patient.</a:t>
            </a:r>
          </a:p>
          <a:p>
            <a:pPr marL="514350" indent="-514350">
              <a:buFontTx/>
              <a:buAutoNum type="arabicPeriod"/>
            </a:pPr>
            <a:r>
              <a:rPr lang="en-US" sz="2000" dirty="0"/>
              <a:t>Inappropriate Use of a Prescribed Opioid.</a:t>
            </a:r>
          </a:p>
          <a:p>
            <a:pPr marL="514350" indent="-514350">
              <a:buAutoNum type="arabicPeriod"/>
            </a:pPr>
            <a:r>
              <a:rPr lang="en-US" sz="2000" dirty="0"/>
              <a:t>Using or Addiction to recreational drugs obtained illegally.</a:t>
            </a:r>
            <a:endParaRPr lang="en-US" sz="2400" dirty="0"/>
          </a:p>
          <a:p>
            <a:pPr marL="514350" indent="-514350">
              <a:buAutoNum type="arabicPeriod"/>
            </a:pPr>
            <a:r>
              <a:rPr lang="en-US" sz="3200" dirty="0">
                <a:solidFill>
                  <a:srgbClr val="FF0000"/>
                </a:solidFill>
              </a:rPr>
              <a:t>The Opioid Use Disorder (OUD) patient in treatment who has a new pain issue requiring more drug?</a:t>
            </a:r>
          </a:p>
        </p:txBody>
      </p:sp>
      <p:pic>
        <p:nvPicPr>
          <p:cNvPr id="3074"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428750" y="3101181"/>
            <a:ext cx="209550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925636"/>
            <a:ext cx="3476625"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2414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83551" y="343486"/>
            <a:ext cx="8579094"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D0721637-E983-40F9-A3BC-B62BE50CDEC7}"/>
              </a:ext>
            </a:extLst>
          </p:cNvPr>
          <p:cNvSpPr>
            <a:spLocks noGrp="1"/>
          </p:cNvSpPr>
          <p:nvPr>
            <p:ph type="title"/>
          </p:nvPr>
        </p:nvSpPr>
        <p:spPr>
          <a:xfrm>
            <a:off x="394554" y="466578"/>
            <a:ext cx="8354891" cy="930447"/>
          </a:xfrm>
        </p:spPr>
        <p:txBody>
          <a:bodyPr vert="horz" lIns="91440" tIns="45720" rIns="91440" bIns="45720" rtlCol="0" anchor="b">
            <a:normAutofit/>
          </a:bodyPr>
          <a:lstStyle/>
          <a:p>
            <a:pPr eaLnBrk="1" hangingPunct="1">
              <a:lnSpc>
                <a:spcPct val="90000"/>
              </a:lnSpc>
            </a:pPr>
            <a:r>
              <a:rPr lang="en-US" sz="4700" b="1" kern="1200">
                <a:solidFill>
                  <a:srgbClr val="FFFFFF"/>
                </a:solidFill>
                <a:latin typeface="+mj-lt"/>
                <a:ea typeface="+mj-ea"/>
                <a:cs typeface="+mj-cs"/>
              </a:rPr>
              <a:t>Status of the Current Crisis</a:t>
            </a:r>
          </a:p>
        </p:txBody>
      </p:sp>
      <p:sp>
        <p:nvSpPr>
          <p:cNvPr id="9" name="Text Placeholder 8">
            <a:extLst>
              <a:ext uri="{FF2B5EF4-FFF2-40B4-BE49-F238E27FC236}">
                <a16:creationId xmlns:a16="http://schemas.microsoft.com/office/drawing/2014/main" id="{21CBABA1-74F9-4142-B33E-01656120D6F8}"/>
              </a:ext>
            </a:extLst>
          </p:cNvPr>
          <p:cNvSpPr>
            <a:spLocks noGrp="1"/>
          </p:cNvSpPr>
          <p:nvPr>
            <p:ph type="body" idx="4294967295"/>
          </p:nvPr>
        </p:nvSpPr>
        <p:spPr>
          <a:xfrm>
            <a:off x="1143000" y="1525638"/>
            <a:ext cx="6858000" cy="420001"/>
          </a:xfrm>
        </p:spPr>
        <p:txBody>
          <a:bodyPr vert="horz" lIns="91440" tIns="45720" rIns="91440" bIns="45720" rtlCol="0">
            <a:normAutofit/>
          </a:bodyPr>
          <a:lstStyle/>
          <a:p>
            <a:pPr marL="0" indent="0" algn="ctr" eaLnBrk="1" hangingPunct="1">
              <a:lnSpc>
                <a:spcPct val="90000"/>
              </a:lnSpc>
              <a:spcBef>
                <a:spcPts val="1000"/>
              </a:spcBef>
              <a:buNone/>
            </a:pPr>
            <a:r>
              <a:rPr lang="en-US" sz="1700" kern="1200">
                <a:solidFill>
                  <a:srgbClr val="FDA415"/>
                </a:solidFill>
                <a:latin typeface="+mn-lt"/>
                <a:ea typeface="+mn-ea"/>
                <a:cs typeface="+mn-cs"/>
              </a:rPr>
              <a:t>Opioid Rx per 100 people</a:t>
            </a:r>
          </a:p>
        </p:txBody>
      </p:sp>
      <p:cxnSp>
        <p:nvCxnSpPr>
          <p:cNvPr id="16" name="Straight Connector 15">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657350" y="1448631"/>
            <a:ext cx="58293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7" name="Content Placeholder 6">
            <a:extLst>
              <a:ext uri="{FF2B5EF4-FFF2-40B4-BE49-F238E27FC236}">
                <a16:creationId xmlns:a16="http://schemas.microsoft.com/office/drawing/2014/main" id="{1E58FD4E-749C-4B98-AE48-D7CF7CF6D728}"/>
              </a:ext>
            </a:extLst>
          </p:cNvPr>
          <p:cNvPicPr>
            <a:picLocks noGrp="1" noChangeAspect="1"/>
          </p:cNvPicPr>
          <p:nvPr>
            <p:ph idx="1"/>
          </p:nvPr>
        </p:nvPicPr>
        <p:blipFill>
          <a:blip r:embed="rId2"/>
          <a:stretch>
            <a:fillRect/>
          </a:stretch>
        </p:blipFill>
        <p:spPr>
          <a:xfrm>
            <a:off x="810228" y="2264749"/>
            <a:ext cx="7650866" cy="4494866"/>
          </a:xfrm>
          <a:prstGeom prst="rect">
            <a:avLst/>
          </a:prstGeom>
        </p:spPr>
      </p:pic>
    </p:spTree>
    <p:extLst>
      <p:ext uri="{BB962C8B-B14F-4D97-AF65-F5344CB8AC3E}">
        <p14:creationId xmlns:p14="http://schemas.microsoft.com/office/powerpoint/2010/main" val="39816508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800" b="1" dirty="0">
                <a:solidFill>
                  <a:srgbClr val="FFFF00"/>
                </a:solidFill>
              </a:rPr>
              <a:t>The Problem</a:t>
            </a:r>
          </a:p>
        </p:txBody>
      </p:sp>
      <p:sp>
        <p:nvSpPr>
          <p:cNvPr id="6" name="Content Placeholder 5"/>
          <p:cNvSpPr>
            <a:spLocks noGrp="1"/>
          </p:cNvSpPr>
          <p:nvPr>
            <p:ph idx="1"/>
          </p:nvPr>
        </p:nvSpPr>
        <p:spPr/>
        <p:txBody>
          <a:bodyPr/>
          <a:lstStyle/>
          <a:p>
            <a:r>
              <a:rPr lang="en-US" dirty="0">
                <a:solidFill>
                  <a:srgbClr val="01FAFF"/>
                </a:solidFill>
              </a:rPr>
              <a:t>A patient is undergoing treatment for SUD or OUD and is routinely taking one of the three meds, methadone, buprenorphine to naltrexone.</a:t>
            </a:r>
          </a:p>
          <a:p>
            <a:r>
              <a:rPr lang="en-US" dirty="0">
                <a:solidFill>
                  <a:srgbClr val="FF0000"/>
                </a:solidFill>
              </a:rPr>
              <a:t>Scenario 1</a:t>
            </a:r>
            <a:r>
              <a:rPr lang="en-US" dirty="0"/>
              <a:t>:  The patient is scheduled for an elective surgery and you can anticipate treating post-op pain.</a:t>
            </a:r>
          </a:p>
          <a:p>
            <a:r>
              <a:rPr lang="en-US" dirty="0">
                <a:solidFill>
                  <a:srgbClr val="FF0000"/>
                </a:solidFill>
              </a:rPr>
              <a:t>Scenario 2</a:t>
            </a:r>
            <a:r>
              <a:rPr lang="en-US" dirty="0"/>
              <a:t>:  The patient has an unplanned admission due to accident, trauma, etc.</a:t>
            </a:r>
          </a:p>
        </p:txBody>
      </p:sp>
    </p:spTree>
    <p:extLst>
      <p:ext uri="{BB962C8B-B14F-4D97-AF65-F5344CB8AC3E}">
        <p14:creationId xmlns:p14="http://schemas.microsoft.com/office/powerpoint/2010/main" val="11950711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00" y="122238"/>
            <a:ext cx="8813800" cy="1143000"/>
          </a:xfrm>
        </p:spPr>
        <p:txBody>
          <a:bodyPr/>
          <a:lstStyle/>
          <a:p>
            <a:r>
              <a:rPr lang="en-US" dirty="0">
                <a:solidFill>
                  <a:srgbClr val="FF0000"/>
                </a:solidFill>
              </a:rPr>
              <a:t>Scenario ONE </a:t>
            </a:r>
            <a:r>
              <a:rPr lang="en-US" dirty="0"/>
              <a:t>Treatment Options</a:t>
            </a:r>
          </a:p>
        </p:txBody>
      </p:sp>
      <p:sp>
        <p:nvSpPr>
          <p:cNvPr id="3" name="Content Placeholder 2"/>
          <p:cNvSpPr>
            <a:spLocks noGrp="1"/>
          </p:cNvSpPr>
          <p:nvPr>
            <p:ph idx="1"/>
          </p:nvPr>
        </p:nvSpPr>
        <p:spPr>
          <a:xfrm>
            <a:off x="88900" y="1155700"/>
            <a:ext cx="8813800" cy="4525963"/>
          </a:xfrm>
        </p:spPr>
        <p:txBody>
          <a:bodyPr/>
          <a:lstStyle/>
          <a:p>
            <a:pPr marL="514350" indent="-514350">
              <a:buFont typeface="+mj-lt"/>
              <a:buAutoNum type="arabicPeriod"/>
            </a:pPr>
            <a:r>
              <a:rPr lang="en-US" sz="3000" dirty="0"/>
              <a:t>Coordinate treatment plan with provider treating addiction. Decide stop-no stop plan.  If stop, cease the drug and start an equivalent dose opioid that will be used or increased post-op. Set a time limit before restarting the agonist again.</a:t>
            </a:r>
          </a:p>
          <a:p>
            <a:pPr marL="514350" indent="-514350">
              <a:buFont typeface="+mj-lt"/>
              <a:buAutoNum type="arabicPeriod"/>
            </a:pPr>
            <a:r>
              <a:rPr lang="en-US" sz="3000" dirty="0"/>
              <a:t>Maintain the drug knowing that the post op opioid will compete for the receptor and may not relieve pain. Use Adjunctive tx.</a:t>
            </a:r>
          </a:p>
          <a:p>
            <a:pPr marL="514350" indent="-514350">
              <a:buFont typeface="+mj-lt"/>
              <a:buAutoNum type="arabicPeriod"/>
            </a:pPr>
            <a:r>
              <a:rPr lang="en-US" sz="3000" dirty="0"/>
              <a:t>Maintain the drug and use a non-opioid such as tramadol, IV Acetaminophen. Use Adjunctive tx.</a:t>
            </a:r>
          </a:p>
          <a:p>
            <a:pPr marL="514350" indent="-514350">
              <a:buFont typeface="+mj-lt"/>
              <a:buAutoNum type="arabicPeriod"/>
            </a:pPr>
            <a:endParaRPr lang="en-US" dirty="0"/>
          </a:p>
        </p:txBody>
      </p:sp>
    </p:spTree>
    <p:extLst>
      <p:ext uri="{BB962C8B-B14F-4D97-AF65-F5344CB8AC3E}">
        <p14:creationId xmlns:p14="http://schemas.microsoft.com/office/powerpoint/2010/main" val="30072797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274638"/>
            <a:ext cx="8788400" cy="1143000"/>
          </a:xfrm>
        </p:spPr>
        <p:txBody>
          <a:bodyPr/>
          <a:lstStyle/>
          <a:p>
            <a:r>
              <a:rPr lang="en-US" dirty="0">
                <a:solidFill>
                  <a:srgbClr val="FF0000"/>
                </a:solidFill>
              </a:rPr>
              <a:t>Scenario TWO </a:t>
            </a:r>
            <a:r>
              <a:rPr lang="en-US" dirty="0"/>
              <a:t>Treatment Options</a:t>
            </a:r>
          </a:p>
        </p:txBody>
      </p:sp>
      <p:sp>
        <p:nvSpPr>
          <p:cNvPr id="3" name="Content Placeholder 2"/>
          <p:cNvSpPr>
            <a:spLocks noGrp="1"/>
          </p:cNvSpPr>
          <p:nvPr>
            <p:ph idx="1"/>
          </p:nvPr>
        </p:nvSpPr>
        <p:spPr>
          <a:xfrm>
            <a:off x="292100" y="1600200"/>
            <a:ext cx="8394700" cy="4525963"/>
          </a:xfrm>
        </p:spPr>
        <p:txBody>
          <a:bodyPr/>
          <a:lstStyle/>
          <a:p>
            <a:r>
              <a:rPr lang="en-US" dirty="0"/>
              <a:t>Patient with trauma or other unplanned admit.</a:t>
            </a:r>
          </a:p>
          <a:p>
            <a:pPr marL="914400" lvl="1" indent="-514350">
              <a:buFont typeface="+mj-lt"/>
              <a:buAutoNum type="arabicPeriod"/>
            </a:pPr>
            <a:r>
              <a:rPr lang="en-US" dirty="0"/>
              <a:t>Determine when last dose taken.</a:t>
            </a:r>
          </a:p>
          <a:p>
            <a:pPr marL="914400" lvl="1" indent="-514350">
              <a:buFont typeface="+mj-lt"/>
              <a:buAutoNum type="arabicPeriod"/>
            </a:pPr>
            <a:r>
              <a:rPr lang="en-US" dirty="0"/>
              <a:t>IV pain med with close monitoring knowing increased doses may be needed.</a:t>
            </a:r>
          </a:p>
          <a:p>
            <a:pPr marL="914400" lvl="1" indent="-514350">
              <a:buFont typeface="+mj-lt"/>
              <a:buAutoNum type="arabicPeriod"/>
            </a:pPr>
            <a:r>
              <a:rPr lang="en-US" dirty="0"/>
              <a:t>Calculate conversion IV to oral dose as soon as possible. Use Adjunctive tx.</a:t>
            </a:r>
          </a:p>
          <a:p>
            <a:pPr marL="914400" lvl="1" indent="-514350">
              <a:buFont typeface="+mj-lt"/>
              <a:buAutoNum type="arabicPeriod"/>
            </a:pPr>
            <a:r>
              <a:rPr lang="en-US" dirty="0"/>
              <a:t>Maintain the agonist therapy if pain meds to be used for 7 days or less.</a:t>
            </a:r>
          </a:p>
          <a:p>
            <a:pPr marL="914400" lvl="1" indent="-514350">
              <a:buFont typeface="+mj-lt"/>
              <a:buAutoNum type="arabicPeriod"/>
            </a:pPr>
            <a:endParaRPr lang="en-US" dirty="0"/>
          </a:p>
          <a:p>
            <a:pPr marL="914400" lvl="1" indent="-514350">
              <a:buFont typeface="+mj-lt"/>
              <a:buAutoNum type="arabicPeriod"/>
            </a:pPr>
            <a:endParaRPr lang="en-US" dirty="0"/>
          </a:p>
        </p:txBody>
      </p:sp>
    </p:spTree>
    <p:extLst>
      <p:ext uri="{BB962C8B-B14F-4D97-AF65-F5344CB8AC3E}">
        <p14:creationId xmlns:p14="http://schemas.microsoft.com/office/powerpoint/2010/main" val="3627186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Title 1"/>
          <p:cNvSpPr>
            <a:spLocks noGrp="1"/>
          </p:cNvSpPr>
          <p:nvPr>
            <p:ph type="title"/>
          </p:nvPr>
        </p:nvSpPr>
        <p:spPr/>
        <p:txBody>
          <a:bodyPr>
            <a:normAutofit/>
          </a:bodyPr>
          <a:lstStyle/>
          <a:p>
            <a:r>
              <a:rPr lang="en-US" sz="4800" b="1" dirty="0">
                <a:solidFill>
                  <a:srgbClr val="FFFF00"/>
                </a:solidFill>
                <a:latin typeface="Arial" charset="0"/>
              </a:rPr>
              <a:t>Pain Treatment Options</a:t>
            </a:r>
          </a:p>
        </p:txBody>
      </p:sp>
      <p:cxnSp>
        <p:nvCxnSpPr>
          <p:cNvPr id="5" name="Straight Arrow Connector 4"/>
          <p:cNvCxnSpPr/>
          <p:nvPr/>
        </p:nvCxnSpPr>
        <p:spPr>
          <a:xfrm rot="5400000">
            <a:off x="2171701" y="4000500"/>
            <a:ext cx="4191000" cy="3175"/>
          </a:xfrm>
          <a:prstGeom prst="straightConnector1">
            <a:avLst/>
          </a:prstGeom>
          <a:ln w="28575">
            <a:solidFill>
              <a:srgbClr val="FEFF7F"/>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676400" y="3962400"/>
            <a:ext cx="5334000" cy="1588"/>
          </a:xfrm>
          <a:prstGeom prst="straightConnector1">
            <a:avLst/>
          </a:prstGeom>
          <a:ln w="28575">
            <a:solidFill>
              <a:srgbClr val="FEFF7F"/>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656667" y="4273551"/>
            <a:ext cx="3352800" cy="1631950"/>
          </a:xfrm>
          <a:prstGeom prst="rect">
            <a:avLst/>
          </a:prstGeom>
          <a:noFill/>
          <a:ln>
            <a:noFill/>
          </a:ln>
        </p:spPr>
        <p:txBody>
          <a:bodyPr>
            <a:spAutoFit/>
          </a:bodyPr>
          <a:lstStyle/>
          <a:p>
            <a:pPr>
              <a:defRPr/>
            </a:pPr>
            <a:r>
              <a:rPr lang="en-US" sz="2800" dirty="0">
                <a:solidFill>
                  <a:schemeClr val="bg1"/>
                </a:solidFill>
                <a:ea typeface="+mn-ea"/>
                <a:cs typeface="+mn-cs"/>
              </a:rPr>
              <a:t>Psychobehavioral </a:t>
            </a:r>
          </a:p>
          <a:p>
            <a:pPr marL="228600">
              <a:buFont typeface="Arial" pitchFamily="34" charset="0"/>
              <a:buChar char="•"/>
              <a:defRPr/>
            </a:pPr>
            <a:r>
              <a:rPr lang="en-US" dirty="0">
                <a:solidFill>
                  <a:schemeClr val="bg1"/>
                </a:solidFill>
                <a:ea typeface="+mn-ea"/>
                <a:cs typeface="+mn-cs"/>
              </a:rPr>
              <a:t> Cognitive behavioral</a:t>
            </a:r>
          </a:p>
          <a:p>
            <a:pPr marL="228600">
              <a:buFont typeface="Arial" pitchFamily="34" charset="0"/>
              <a:buChar char="•"/>
              <a:defRPr/>
            </a:pPr>
            <a:r>
              <a:rPr lang="en-US" dirty="0">
                <a:solidFill>
                  <a:schemeClr val="bg1"/>
                </a:solidFill>
                <a:ea typeface="+mn-ea"/>
                <a:cs typeface="+mn-cs"/>
              </a:rPr>
              <a:t> Tx mood/trauma issues</a:t>
            </a:r>
          </a:p>
          <a:p>
            <a:pPr marL="228600">
              <a:buFont typeface="Arial" pitchFamily="34" charset="0"/>
              <a:buChar char="•"/>
              <a:defRPr/>
            </a:pPr>
            <a:r>
              <a:rPr lang="en-US" dirty="0">
                <a:solidFill>
                  <a:schemeClr val="bg1"/>
                </a:solidFill>
                <a:ea typeface="+mn-ea"/>
                <a:cs typeface="+mn-cs"/>
              </a:rPr>
              <a:t> Address substance</a:t>
            </a:r>
          </a:p>
          <a:p>
            <a:pPr marL="228600">
              <a:buFont typeface="Arial" pitchFamily="34" charset="0"/>
              <a:buChar char="•"/>
              <a:defRPr/>
            </a:pPr>
            <a:endParaRPr lang="en-US" dirty="0">
              <a:solidFill>
                <a:schemeClr val="bg1"/>
              </a:solidFill>
              <a:ea typeface="+mn-ea"/>
              <a:cs typeface="+mn-cs"/>
            </a:endParaRPr>
          </a:p>
        </p:txBody>
      </p:sp>
      <p:sp>
        <p:nvSpPr>
          <p:cNvPr id="13" name="TextBox 12"/>
          <p:cNvSpPr txBox="1"/>
          <p:nvPr/>
        </p:nvSpPr>
        <p:spPr>
          <a:xfrm>
            <a:off x="1752600" y="4191000"/>
            <a:ext cx="2438400" cy="1908175"/>
          </a:xfrm>
          <a:prstGeom prst="rect">
            <a:avLst/>
          </a:prstGeom>
          <a:noFill/>
          <a:ln>
            <a:noFill/>
          </a:ln>
        </p:spPr>
        <p:txBody>
          <a:bodyPr>
            <a:spAutoFit/>
          </a:bodyPr>
          <a:lstStyle/>
          <a:p>
            <a:pPr>
              <a:defRPr/>
            </a:pPr>
            <a:r>
              <a:rPr lang="en-US" sz="2800" dirty="0">
                <a:solidFill>
                  <a:schemeClr val="bg1"/>
                </a:solidFill>
                <a:ea typeface="+mn-ea"/>
                <a:cs typeface="+mn-cs"/>
              </a:rPr>
              <a:t>Procedural</a:t>
            </a:r>
          </a:p>
          <a:p>
            <a:pPr marL="282575">
              <a:buFont typeface="Arial" pitchFamily="34" charset="0"/>
              <a:buChar char="•"/>
              <a:defRPr/>
            </a:pPr>
            <a:r>
              <a:rPr lang="en-US" dirty="0">
                <a:solidFill>
                  <a:schemeClr val="bg1"/>
                </a:solidFill>
                <a:ea typeface="+mn-ea"/>
                <a:cs typeface="+mn-cs"/>
              </a:rPr>
              <a:t> Nerve blocks</a:t>
            </a:r>
          </a:p>
          <a:p>
            <a:pPr marL="282575">
              <a:buFont typeface="Arial" pitchFamily="34" charset="0"/>
              <a:buChar char="•"/>
              <a:defRPr/>
            </a:pPr>
            <a:r>
              <a:rPr lang="en-US" dirty="0">
                <a:solidFill>
                  <a:schemeClr val="bg1"/>
                </a:solidFill>
                <a:ea typeface="+mn-ea"/>
                <a:cs typeface="+mn-cs"/>
              </a:rPr>
              <a:t> Steroid injections</a:t>
            </a:r>
          </a:p>
          <a:p>
            <a:pPr marL="282575">
              <a:buFont typeface="Arial" pitchFamily="34" charset="0"/>
              <a:buChar char="•"/>
              <a:defRPr/>
            </a:pPr>
            <a:r>
              <a:rPr lang="en-US" dirty="0">
                <a:solidFill>
                  <a:schemeClr val="bg1"/>
                </a:solidFill>
                <a:ea typeface="+mn-ea"/>
                <a:cs typeface="+mn-cs"/>
              </a:rPr>
              <a:t> TPIs</a:t>
            </a:r>
          </a:p>
          <a:p>
            <a:pPr marL="282575">
              <a:buFont typeface="Arial" pitchFamily="34" charset="0"/>
              <a:buChar char="•"/>
              <a:defRPr/>
            </a:pPr>
            <a:r>
              <a:rPr lang="en-US" dirty="0">
                <a:solidFill>
                  <a:schemeClr val="bg1"/>
                </a:solidFill>
                <a:ea typeface="+mn-ea"/>
                <a:cs typeface="+mn-cs"/>
              </a:rPr>
              <a:t> TENS Stimulators</a:t>
            </a:r>
          </a:p>
          <a:p>
            <a:pPr marL="282575">
              <a:defRPr/>
            </a:pPr>
            <a:endParaRPr lang="en-US" dirty="0">
              <a:solidFill>
                <a:schemeClr val="bg1"/>
              </a:solidFill>
              <a:ea typeface="+mn-ea"/>
              <a:cs typeface="+mn-cs"/>
            </a:endParaRPr>
          </a:p>
        </p:txBody>
      </p:sp>
      <p:sp>
        <p:nvSpPr>
          <p:cNvPr id="14" name="TextBox 13"/>
          <p:cNvSpPr txBox="1"/>
          <p:nvPr/>
        </p:nvSpPr>
        <p:spPr>
          <a:xfrm>
            <a:off x="1779589" y="1918149"/>
            <a:ext cx="2438400" cy="1908215"/>
          </a:xfrm>
          <a:prstGeom prst="rect">
            <a:avLst/>
          </a:prstGeom>
          <a:noFill/>
          <a:ln>
            <a:noFill/>
          </a:ln>
        </p:spPr>
        <p:txBody>
          <a:bodyPr>
            <a:spAutoFit/>
          </a:bodyPr>
          <a:lstStyle/>
          <a:p>
            <a:pPr>
              <a:defRPr/>
            </a:pPr>
            <a:r>
              <a:rPr lang="en-US" sz="2800" dirty="0">
                <a:solidFill>
                  <a:schemeClr val="bg1"/>
                </a:solidFill>
                <a:ea typeface="+mn-ea"/>
                <a:cs typeface="+mn-cs"/>
              </a:rPr>
              <a:t>Physical</a:t>
            </a:r>
          </a:p>
          <a:p>
            <a:pPr marL="228600">
              <a:buFont typeface="Arial" pitchFamily="34" charset="0"/>
              <a:buChar char="•"/>
              <a:defRPr/>
            </a:pPr>
            <a:r>
              <a:rPr lang="en-US" dirty="0">
                <a:solidFill>
                  <a:schemeClr val="bg1"/>
                </a:solidFill>
                <a:ea typeface="+mn-ea"/>
                <a:cs typeface="+mn-cs"/>
              </a:rPr>
              <a:t> </a:t>
            </a:r>
            <a:r>
              <a:rPr lang="en-US" dirty="0">
                <a:solidFill>
                  <a:schemeClr val="bg1"/>
                </a:solidFill>
              </a:rPr>
              <a:t>Modalities</a:t>
            </a:r>
          </a:p>
          <a:p>
            <a:pPr marL="228600">
              <a:buFont typeface="Arial" pitchFamily="34" charset="0"/>
              <a:buChar char="•"/>
              <a:defRPr/>
            </a:pPr>
            <a:r>
              <a:rPr lang="en-US" dirty="0">
                <a:solidFill>
                  <a:schemeClr val="bg1"/>
                </a:solidFill>
                <a:ea typeface="+mn-ea"/>
                <a:cs typeface="+mn-cs"/>
              </a:rPr>
              <a:t> </a:t>
            </a:r>
            <a:r>
              <a:rPr lang="en-US" dirty="0">
                <a:solidFill>
                  <a:schemeClr val="bg1"/>
                </a:solidFill>
              </a:rPr>
              <a:t>Orthotics</a:t>
            </a:r>
          </a:p>
          <a:p>
            <a:pPr marL="228600">
              <a:buFont typeface="Arial" pitchFamily="34" charset="0"/>
              <a:buChar char="•"/>
              <a:defRPr/>
            </a:pPr>
            <a:r>
              <a:rPr lang="en-US" dirty="0">
                <a:solidFill>
                  <a:schemeClr val="bg1"/>
                </a:solidFill>
                <a:ea typeface="+mn-ea"/>
                <a:cs typeface="+mn-cs"/>
              </a:rPr>
              <a:t> Exercise</a:t>
            </a:r>
          </a:p>
          <a:p>
            <a:pPr marL="228600">
              <a:buFont typeface="Arial" pitchFamily="34" charset="0"/>
              <a:buChar char="•"/>
              <a:defRPr/>
            </a:pPr>
            <a:r>
              <a:rPr lang="en-US" dirty="0">
                <a:solidFill>
                  <a:schemeClr val="bg1"/>
                </a:solidFill>
                <a:ea typeface="+mn-ea"/>
                <a:cs typeface="+mn-cs"/>
              </a:rPr>
              <a:t> Manual therapies</a:t>
            </a:r>
          </a:p>
          <a:p>
            <a:pPr marL="228600">
              <a:defRPr/>
            </a:pPr>
            <a:endParaRPr lang="en-US" dirty="0">
              <a:solidFill>
                <a:schemeClr val="bg1"/>
              </a:solidFill>
              <a:ea typeface="+mn-ea"/>
              <a:cs typeface="+mn-cs"/>
            </a:endParaRPr>
          </a:p>
        </p:txBody>
      </p:sp>
      <p:sp>
        <p:nvSpPr>
          <p:cNvPr id="15" name="TextBox 14"/>
          <p:cNvSpPr txBox="1"/>
          <p:nvPr/>
        </p:nvSpPr>
        <p:spPr>
          <a:xfrm>
            <a:off x="4724400" y="1906587"/>
            <a:ext cx="2286000" cy="1908215"/>
          </a:xfrm>
          <a:prstGeom prst="rect">
            <a:avLst/>
          </a:prstGeom>
          <a:noFill/>
          <a:ln>
            <a:noFill/>
          </a:ln>
        </p:spPr>
        <p:txBody>
          <a:bodyPr>
            <a:spAutoFit/>
          </a:bodyPr>
          <a:lstStyle/>
          <a:p>
            <a:pPr>
              <a:defRPr/>
            </a:pPr>
            <a:r>
              <a:rPr lang="en-US" sz="2800" dirty="0">
                <a:solidFill>
                  <a:schemeClr val="bg1"/>
                </a:solidFill>
                <a:ea typeface="+mn-ea"/>
                <a:cs typeface="+mn-cs"/>
              </a:rPr>
              <a:t>Medication</a:t>
            </a:r>
          </a:p>
          <a:p>
            <a:pPr marL="228600">
              <a:buFont typeface="Arial" pitchFamily="34" charset="0"/>
              <a:buChar char="•"/>
              <a:defRPr/>
            </a:pPr>
            <a:r>
              <a:rPr lang="en-US" dirty="0">
                <a:solidFill>
                  <a:schemeClr val="bg1"/>
                </a:solidFill>
                <a:ea typeface="+mn-ea"/>
                <a:cs typeface="+mn-cs"/>
              </a:rPr>
              <a:t> NSAIDs</a:t>
            </a:r>
          </a:p>
          <a:p>
            <a:pPr marL="228600">
              <a:buFont typeface="Arial" pitchFamily="34" charset="0"/>
              <a:buChar char="•"/>
              <a:defRPr/>
            </a:pPr>
            <a:r>
              <a:rPr lang="en-US" dirty="0">
                <a:solidFill>
                  <a:schemeClr val="bg1"/>
                </a:solidFill>
                <a:ea typeface="+mn-ea"/>
                <a:cs typeface="+mn-cs"/>
              </a:rPr>
              <a:t> Anticonvulsants</a:t>
            </a:r>
          </a:p>
          <a:p>
            <a:pPr marL="228600">
              <a:buFont typeface="Arial" pitchFamily="34" charset="0"/>
              <a:buChar char="•"/>
              <a:defRPr/>
            </a:pPr>
            <a:r>
              <a:rPr lang="en-US" dirty="0">
                <a:solidFill>
                  <a:schemeClr val="bg1"/>
                </a:solidFill>
                <a:ea typeface="+mn-ea"/>
                <a:cs typeface="+mn-cs"/>
              </a:rPr>
              <a:t> Antidepressants</a:t>
            </a:r>
          </a:p>
          <a:p>
            <a:pPr marL="228600">
              <a:buFont typeface="Arial" pitchFamily="34" charset="0"/>
              <a:buChar char="•"/>
              <a:defRPr/>
            </a:pPr>
            <a:r>
              <a:rPr lang="en-US" dirty="0">
                <a:solidFill>
                  <a:schemeClr val="bg1"/>
                </a:solidFill>
                <a:ea typeface="+mn-ea"/>
                <a:cs typeface="+mn-cs"/>
              </a:rPr>
              <a:t> Topical agents</a:t>
            </a:r>
          </a:p>
          <a:p>
            <a:pPr marL="228600">
              <a:buFont typeface="Arial" pitchFamily="34" charset="0"/>
              <a:buChar char="•"/>
              <a:defRPr/>
            </a:pPr>
            <a:r>
              <a:rPr lang="en-US" dirty="0">
                <a:solidFill>
                  <a:schemeClr val="bg1"/>
                </a:solidFill>
                <a:ea typeface="+mn-ea"/>
                <a:cs typeface="+mn-cs"/>
              </a:rPr>
              <a:t> Opioids &amp; others</a:t>
            </a:r>
          </a:p>
        </p:txBody>
      </p:sp>
      <p:sp>
        <p:nvSpPr>
          <p:cNvPr id="18" name="TextBox 17"/>
          <p:cNvSpPr txBox="1"/>
          <p:nvPr/>
        </p:nvSpPr>
        <p:spPr>
          <a:xfrm>
            <a:off x="3506789" y="1417638"/>
            <a:ext cx="1524000" cy="369888"/>
          </a:xfrm>
          <a:prstGeom prst="rect">
            <a:avLst/>
          </a:prstGeom>
          <a:noFill/>
          <a:ln>
            <a:noFill/>
          </a:ln>
        </p:spPr>
        <p:txBody>
          <a:bodyPr>
            <a:spAutoFit/>
          </a:bodyPr>
          <a:lstStyle/>
          <a:p>
            <a:pPr>
              <a:defRPr/>
            </a:pPr>
            <a:r>
              <a:rPr lang="en-US" dirty="0">
                <a:solidFill>
                  <a:srgbClr val="FEFF7F"/>
                </a:solidFill>
                <a:ea typeface="+mn-ea"/>
                <a:cs typeface="+mn-cs"/>
              </a:rPr>
              <a:t>Reduce pain</a:t>
            </a:r>
          </a:p>
        </p:txBody>
      </p:sp>
      <p:sp>
        <p:nvSpPr>
          <p:cNvPr id="19" name="TextBox 18"/>
          <p:cNvSpPr txBox="1"/>
          <p:nvPr/>
        </p:nvSpPr>
        <p:spPr>
          <a:xfrm>
            <a:off x="2971800" y="6324600"/>
            <a:ext cx="2590800" cy="369888"/>
          </a:xfrm>
          <a:prstGeom prst="rect">
            <a:avLst/>
          </a:prstGeom>
          <a:noFill/>
          <a:ln>
            <a:noFill/>
          </a:ln>
        </p:spPr>
        <p:txBody>
          <a:bodyPr>
            <a:spAutoFit/>
          </a:bodyPr>
          <a:lstStyle/>
          <a:p>
            <a:pPr algn="ctr">
              <a:defRPr/>
            </a:pPr>
            <a:r>
              <a:rPr lang="en-US" dirty="0">
                <a:solidFill>
                  <a:srgbClr val="FEFF7F"/>
                </a:solidFill>
                <a:ea typeface="+mn-ea"/>
                <a:cs typeface="+mn-cs"/>
              </a:rPr>
              <a:t>Improve quality of life</a:t>
            </a:r>
          </a:p>
        </p:txBody>
      </p:sp>
      <p:sp>
        <p:nvSpPr>
          <p:cNvPr id="21" name="TextBox 20"/>
          <p:cNvSpPr txBox="1"/>
          <p:nvPr/>
        </p:nvSpPr>
        <p:spPr>
          <a:xfrm>
            <a:off x="7010400" y="3821112"/>
            <a:ext cx="2362200" cy="369888"/>
          </a:xfrm>
          <a:prstGeom prst="rect">
            <a:avLst/>
          </a:prstGeom>
          <a:noFill/>
          <a:ln>
            <a:noFill/>
          </a:ln>
        </p:spPr>
        <p:txBody>
          <a:bodyPr>
            <a:spAutoFit/>
          </a:bodyPr>
          <a:lstStyle/>
          <a:p>
            <a:pPr algn="ctr">
              <a:defRPr/>
            </a:pPr>
            <a:r>
              <a:rPr lang="en-US" dirty="0">
                <a:solidFill>
                  <a:srgbClr val="FEFF7F"/>
                </a:solidFill>
                <a:ea typeface="+mn-ea"/>
                <a:cs typeface="+mn-cs"/>
              </a:rPr>
              <a:t>Restore function</a:t>
            </a:r>
          </a:p>
        </p:txBody>
      </p:sp>
      <p:sp>
        <p:nvSpPr>
          <p:cNvPr id="22" name="TextBox 21"/>
          <p:cNvSpPr txBox="1"/>
          <p:nvPr/>
        </p:nvSpPr>
        <p:spPr>
          <a:xfrm>
            <a:off x="152400" y="3581400"/>
            <a:ext cx="1295400" cy="646113"/>
          </a:xfrm>
          <a:prstGeom prst="rect">
            <a:avLst/>
          </a:prstGeom>
          <a:noFill/>
          <a:ln>
            <a:noFill/>
          </a:ln>
        </p:spPr>
        <p:txBody>
          <a:bodyPr>
            <a:spAutoFit/>
          </a:bodyPr>
          <a:lstStyle/>
          <a:p>
            <a:pPr>
              <a:defRPr/>
            </a:pPr>
            <a:r>
              <a:rPr lang="en-US" dirty="0">
                <a:solidFill>
                  <a:srgbClr val="FEFF7F"/>
                </a:solidFill>
                <a:ea typeface="+mn-ea"/>
                <a:cs typeface="+mn-cs"/>
              </a:rPr>
              <a:t>Cultivate </a:t>
            </a:r>
          </a:p>
          <a:p>
            <a:pPr>
              <a:defRPr/>
            </a:pPr>
            <a:r>
              <a:rPr lang="en-US" dirty="0">
                <a:solidFill>
                  <a:srgbClr val="FEFF7F"/>
                </a:solidFill>
                <a:ea typeface="+mn-ea"/>
                <a:cs typeface="+mn-cs"/>
              </a:rPr>
              <a:t>well-being</a:t>
            </a:r>
          </a:p>
        </p:txBody>
      </p:sp>
    </p:spTree>
    <p:extLst>
      <p:ext uri="{BB962C8B-B14F-4D97-AF65-F5344CB8AC3E}">
        <p14:creationId xmlns:p14="http://schemas.microsoft.com/office/powerpoint/2010/main" val="24890852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2000" fill="hold"/>
                                        <p:tgtEl>
                                          <p:spTgt spid="15">
                                            <p:txEl>
                                              <p:pRg st="5" end="5"/>
                                            </p:txEl>
                                          </p:spTgt>
                                        </p:tgtEl>
                                        <p:attrNameLst>
                                          <p:attrName>style.color</p:attrName>
                                        </p:attrNameLst>
                                      </p:cBhvr>
                                      <p:to>
                                        <a:srgbClr val="FFFF00"/>
                                      </p:to>
                                    </p:animClr>
                                  </p:childTnLst>
                                </p:cTn>
                              </p:par>
                            </p:childTnLst>
                          </p:cTn>
                        </p:par>
                      </p:childTnLst>
                    </p:cTn>
                  </p:par>
                  <p:par>
                    <p:cTn id="7" fill="hold" nodeType="clickPar">
                      <p:stCondLst>
                        <p:cond delay="indefinite"/>
                      </p:stCondLst>
                      <p:childTnLst>
                        <p:par>
                          <p:cTn id="8" fill="hold" nodeType="withGroup">
                            <p:stCondLst>
                              <p:cond delay="0"/>
                            </p:stCondLst>
                            <p:childTnLst>
                              <p:par>
                                <p:cTn id="9" presetID="6" presetClass="emph" presetSubtype="0" fill="hold" nodeType="clickEffect">
                                  <p:stCondLst>
                                    <p:cond delay="0"/>
                                  </p:stCondLst>
                                  <p:childTnLst>
                                    <p:animScale>
                                      <p:cBhvr>
                                        <p:cTn id="10" dur="2000" fill="hold"/>
                                        <p:tgtEl>
                                          <p:spTgt spid="15">
                                            <p:txEl>
                                              <p:pRg st="5" end="5"/>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F6B8C-3640-4FAA-8FB1-B12F306925CA}"/>
              </a:ext>
            </a:extLst>
          </p:cNvPr>
          <p:cNvSpPr>
            <a:spLocks noGrp="1"/>
          </p:cNvSpPr>
          <p:nvPr>
            <p:ph type="title"/>
          </p:nvPr>
        </p:nvSpPr>
        <p:spPr>
          <a:xfrm>
            <a:off x="457200" y="274638"/>
            <a:ext cx="8229600" cy="5323522"/>
          </a:xfrm>
        </p:spPr>
        <p:txBody>
          <a:bodyPr/>
          <a:lstStyle/>
          <a:p>
            <a:r>
              <a:rPr lang="en-US" sz="6000" b="1" dirty="0"/>
              <a:t>Alternative Therapies</a:t>
            </a:r>
          </a:p>
        </p:txBody>
      </p:sp>
    </p:spTree>
    <p:extLst>
      <p:ext uri="{BB962C8B-B14F-4D97-AF65-F5344CB8AC3E}">
        <p14:creationId xmlns:p14="http://schemas.microsoft.com/office/powerpoint/2010/main" val="18837203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457200" y="90488"/>
            <a:ext cx="8229600" cy="1143000"/>
          </a:xfrm>
        </p:spPr>
        <p:txBody>
          <a:bodyPr/>
          <a:lstStyle/>
          <a:p>
            <a:pPr eaLnBrk="1" hangingPunct="1"/>
            <a:r>
              <a:rPr lang="en-US" dirty="0">
                <a:latin typeface="Calibri" charset="0"/>
              </a:rPr>
              <a:t>Cognitive Behavioral Interventions</a:t>
            </a:r>
          </a:p>
        </p:txBody>
      </p:sp>
      <p:sp>
        <p:nvSpPr>
          <p:cNvPr id="7" name="Oval 6"/>
          <p:cNvSpPr/>
          <p:nvPr/>
        </p:nvSpPr>
        <p:spPr>
          <a:xfrm>
            <a:off x="1422400" y="4114800"/>
            <a:ext cx="2252663" cy="2251075"/>
          </a:xfrm>
          <a:prstGeom prst="ellipse">
            <a:avLst/>
          </a:prstGeom>
          <a:noFill/>
          <a:ln w="38100" cmpd="sng">
            <a:solidFill>
              <a:schemeClr val="bg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dirty="0">
              <a:solidFill>
                <a:prstClr val="white"/>
              </a:solidFill>
              <a:latin typeface="Calibri"/>
            </a:endParaRPr>
          </a:p>
        </p:txBody>
      </p:sp>
      <p:sp>
        <p:nvSpPr>
          <p:cNvPr id="8" name="TextBox 7"/>
          <p:cNvSpPr txBox="1"/>
          <p:nvPr/>
        </p:nvSpPr>
        <p:spPr>
          <a:xfrm>
            <a:off x="5351463" y="4954588"/>
            <a:ext cx="1879600" cy="522287"/>
          </a:xfrm>
          <a:prstGeom prst="rect">
            <a:avLst/>
          </a:prstGeom>
          <a:noFill/>
        </p:spPr>
        <p:txBody>
          <a:bodyPr>
            <a:spAutoFit/>
          </a:bodyPr>
          <a:lstStyle/>
          <a:p>
            <a:pPr algn="ctr" defTabSz="457200" fontAlgn="auto">
              <a:spcBef>
                <a:spcPts val="0"/>
              </a:spcBef>
              <a:spcAft>
                <a:spcPts val="0"/>
              </a:spcAft>
              <a:defRPr/>
            </a:pPr>
            <a:r>
              <a:rPr lang="en-US" sz="2800" i="1" dirty="0">
                <a:solidFill>
                  <a:prstClr val="white"/>
                </a:solidFill>
                <a:latin typeface="Calibri"/>
                <a:ea typeface="+mn-ea"/>
                <a:cs typeface="+mn-cs"/>
              </a:rPr>
              <a:t>Feelings</a:t>
            </a:r>
          </a:p>
        </p:txBody>
      </p:sp>
      <p:sp>
        <p:nvSpPr>
          <p:cNvPr id="9" name="Oval 8"/>
          <p:cNvSpPr/>
          <p:nvPr/>
        </p:nvSpPr>
        <p:spPr>
          <a:xfrm>
            <a:off x="3217863" y="1233488"/>
            <a:ext cx="2251075" cy="2252662"/>
          </a:xfrm>
          <a:prstGeom prst="ellipse">
            <a:avLst/>
          </a:prstGeom>
          <a:noFill/>
          <a:ln w="38100" cmpd="sng">
            <a:solidFill>
              <a:schemeClr val="bg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dirty="0">
              <a:solidFill>
                <a:prstClr val="white"/>
              </a:solidFill>
              <a:latin typeface="Calibri"/>
            </a:endParaRPr>
          </a:p>
        </p:txBody>
      </p:sp>
      <p:sp>
        <p:nvSpPr>
          <p:cNvPr id="10" name="TextBox 9"/>
          <p:cNvSpPr txBox="1"/>
          <p:nvPr/>
        </p:nvSpPr>
        <p:spPr>
          <a:xfrm>
            <a:off x="1592263" y="4986338"/>
            <a:ext cx="1879600" cy="522287"/>
          </a:xfrm>
          <a:prstGeom prst="rect">
            <a:avLst/>
          </a:prstGeom>
          <a:noFill/>
        </p:spPr>
        <p:txBody>
          <a:bodyPr>
            <a:spAutoFit/>
          </a:bodyPr>
          <a:lstStyle/>
          <a:p>
            <a:pPr algn="ctr" defTabSz="457200" fontAlgn="auto">
              <a:spcBef>
                <a:spcPts val="0"/>
              </a:spcBef>
              <a:spcAft>
                <a:spcPts val="0"/>
              </a:spcAft>
              <a:defRPr/>
            </a:pPr>
            <a:r>
              <a:rPr lang="en-US" sz="2800" i="1" dirty="0">
                <a:solidFill>
                  <a:prstClr val="white"/>
                </a:solidFill>
                <a:latin typeface="Calibri"/>
                <a:ea typeface="+mn-ea"/>
                <a:cs typeface="+mn-cs"/>
              </a:rPr>
              <a:t>Behaviors</a:t>
            </a:r>
          </a:p>
        </p:txBody>
      </p:sp>
      <p:sp>
        <p:nvSpPr>
          <p:cNvPr id="11" name="Oval 10"/>
          <p:cNvSpPr/>
          <p:nvPr/>
        </p:nvSpPr>
        <p:spPr>
          <a:xfrm>
            <a:off x="5080000" y="4121150"/>
            <a:ext cx="2252663" cy="2252663"/>
          </a:xfrm>
          <a:prstGeom prst="ellipse">
            <a:avLst/>
          </a:prstGeom>
          <a:noFill/>
          <a:ln w="38100" cmpd="sng">
            <a:solidFill>
              <a:schemeClr val="bg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dirty="0">
              <a:solidFill>
                <a:prstClr val="white"/>
              </a:solidFill>
              <a:latin typeface="Calibri"/>
            </a:endParaRPr>
          </a:p>
        </p:txBody>
      </p:sp>
      <p:sp>
        <p:nvSpPr>
          <p:cNvPr id="12" name="TextBox 11"/>
          <p:cNvSpPr txBox="1"/>
          <p:nvPr/>
        </p:nvSpPr>
        <p:spPr>
          <a:xfrm>
            <a:off x="3352800" y="1968500"/>
            <a:ext cx="1879600" cy="522288"/>
          </a:xfrm>
          <a:prstGeom prst="rect">
            <a:avLst/>
          </a:prstGeom>
          <a:noFill/>
        </p:spPr>
        <p:txBody>
          <a:bodyPr>
            <a:spAutoFit/>
          </a:bodyPr>
          <a:lstStyle/>
          <a:p>
            <a:pPr algn="ctr" defTabSz="457200" fontAlgn="auto">
              <a:spcBef>
                <a:spcPts val="0"/>
              </a:spcBef>
              <a:spcAft>
                <a:spcPts val="0"/>
              </a:spcAft>
              <a:defRPr/>
            </a:pPr>
            <a:r>
              <a:rPr lang="en-US" sz="2800" i="1" dirty="0">
                <a:solidFill>
                  <a:prstClr val="white"/>
                </a:solidFill>
                <a:latin typeface="Calibri"/>
                <a:ea typeface="+mn-ea"/>
                <a:cs typeface="+mn-cs"/>
              </a:rPr>
              <a:t>Thoughts</a:t>
            </a:r>
          </a:p>
        </p:txBody>
      </p:sp>
      <p:sp>
        <p:nvSpPr>
          <p:cNvPr id="13" name="TextBox 12"/>
          <p:cNvSpPr txBox="1"/>
          <p:nvPr/>
        </p:nvSpPr>
        <p:spPr>
          <a:xfrm>
            <a:off x="3556000" y="3871913"/>
            <a:ext cx="1676400" cy="646112"/>
          </a:xfrm>
          <a:prstGeom prst="rect">
            <a:avLst/>
          </a:prstGeom>
          <a:noFill/>
        </p:spPr>
        <p:txBody>
          <a:bodyPr>
            <a:spAutoFit/>
          </a:bodyPr>
          <a:lstStyle/>
          <a:p>
            <a:pPr algn="ctr" defTabSz="457200" fontAlgn="auto">
              <a:spcBef>
                <a:spcPts val="0"/>
              </a:spcBef>
              <a:spcAft>
                <a:spcPts val="0"/>
              </a:spcAft>
              <a:defRPr/>
            </a:pPr>
            <a:r>
              <a:rPr lang="en-US" sz="3600" i="1" dirty="0">
                <a:solidFill>
                  <a:srgbClr val="FF0000"/>
                </a:solidFill>
                <a:latin typeface="Calibri"/>
                <a:ea typeface="+mn-ea"/>
                <a:cs typeface="+mn-cs"/>
              </a:rPr>
              <a:t>Pain</a:t>
            </a:r>
            <a:r>
              <a:rPr lang="en-US" dirty="0">
                <a:solidFill>
                  <a:srgbClr val="FF0000"/>
                </a:solidFill>
                <a:latin typeface="Calibri"/>
                <a:ea typeface="+mn-ea"/>
                <a:cs typeface="+mn-cs"/>
              </a:rPr>
              <a:t> </a:t>
            </a:r>
          </a:p>
        </p:txBody>
      </p:sp>
      <p:cxnSp>
        <p:nvCxnSpPr>
          <p:cNvPr id="20" name="Straight Arrow Connector 19"/>
          <p:cNvCxnSpPr/>
          <p:nvPr/>
        </p:nvCxnSpPr>
        <p:spPr>
          <a:xfrm>
            <a:off x="5080000" y="3387725"/>
            <a:ext cx="515938" cy="733425"/>
          </a:xfrm>
          <a:prstGeom prst="straightConnector1">
            <a:avLst/>
          </a:prstGeom>
          <a:ln w="57150" cmpd="sng">
            <a:solidFill>
              <a:srgbClr val="FFFB94"/>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a:off x="3860800" y="5281613"/>
            <a:ext cx="1014413" cy="0"/>
          </a:xfrm>
          <a:prstGeom prst="straightConnector1">
            <a:avLst/>
          </a:prstGeom>
          <a:ln w="57150" cmpd="sng">
            <a:solidFill>
              <a:srgbClr val="FFFB94"/>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flipV="1">
            <a:off x="3217863" y="3387725"/>
            <a:ext cx="457200" cy="733425"/>
          </a:xfrm>
          <a:prstGeom prst="straightConnector1">
            <a:avLst/>
          </a:prstGeom>
          <a:ln w="57150" cmpd="sng">
            <a:solidFill>
              <a:srgbClr val="FFFB94"/>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5351463" y="1233488"/>
            <a:ext cx="1458912" cy="646331"/>
          </a:xfrm>
          <a:prstGeom prst="rect">
            <a:avLst/>
          </a:prstGeom>
          <a:noFill/>
        </p:spPr>
        <p:txBody>
          <a:bodyPr>
            <a:spAutoFit/>
          </a:bodyPr>
          <a:lstStyle/>
          <a:p>
            <a:pPr defTabSz="457200" fontAlgn="auto">
              <a:spcBef>
                <a:spcPts val="0"/>
              </a:spcBef>
              <a:spcAft>
                <a:spcPts val="0"/>
              </a:spcAft>
              <a:defRPr/>
            </a:pPr>
            <a:r>
              <a:rPr lang="en-US" i="1" dirty="0">
                <a:solidFill>
                  <a:srgbClr val="FFFE7A"/>
                </a:solidFill>
                <a:latin typeface="Calibri"/>
                <a:ea typeface="+mn-ea"/>
                <a:cs typeface="+mn-cs"/>
              </a:rPr>
              <a:t>I ca</a:t>
            </a:r>
            <a:r>
              <a:rPr lang="en-US" i="1" dirty="0">
                <a:solidFill>
                  <a:srgbClr val="FFFE7A"/>
                </a:solidFill>
                <a:latin typeface="Calibri"/>
              </a:rPr>
              <a:t>n’t handle the pain</a:t>
            </a:r>
            <a:endParaRPr lang="en-US" i="1" dirty="0">
              <a:solidFill>
                <a:srgbClr val="FFFE7A"/>
              </a:solidFill>
              <a:latin typeface="Calibri"/>
              <a:ea typeface="+mn-ea"/>
              <a:cs typeface="+mn-cs"/>
            </a:endParaRPr>
          </a:p>
        </p:txBody>
      </p:sp>
      <p:sp>
        <p:nvSpPr>
          <p:cNvPr id="40" name="TextBox 39"/>
          <p:cNvSpPr txBox="1"/>
          <p:nvPr/>
        </p:nvSpPr>
        <p:spPr>
          <a:xfrm>
            <a:off x="284163" y="3162984"/>
            <a:ext cx="2180342" cy="646331"/>
          </a:xfrm>
          <a:prstGeom prst="rect">
            <a:avLst/>
          </a:prstGeom>
          <a:noFill/>
        </p:spPr>
        <p:txBody>
          <a:bodyPr wrap="square">
            <a:spAutoFit/>
          </a:bodyPr>
          <a:lstStyle/>
          <a:p>
            <a:pPr defTabSz="457200" fontAlgn="auto">
              <a:spcBef>
                <a:spcPts val="0"/>
              </a:spcBef>
              <a:spcAft>
                <a:spcPts val="0"/>
              </a:spcAft>
              <a:defRPr/>
            </a:pPr>
            <a:r>
              <a:rPr lang="en-US" i="1" dirty="0">
                <a:solidFill>
                  <a:srgbClr val="FFFE7A"/>
                </a:solidFill>
                <a:latin typeface="Calibri"/>
              </a:rPr>
              <a:t>Sympathetic arousal Muscle tension</a:t>
            </a:r>
            <a:endParaRPr lang="en-US" i="1" dirty="0">
              <a:solidFill>
                <a:srgbClr val="FFFE7A"/>
              </a:solidFill>
              <a:latin typeface="Calibri"/>
              <a:ea typeface="+mn-ea"/>
              <a:cs typeface="+mn-cs"/>
            </a:endParaRPr>
          </a:p>
        </p:txBody>
      </p:sp>
      <p:sp>
        <p:nvSpPr>
          <p:cNvPr id="41" name="TextBox 40"/>
          <p:cNvSpPr txBox="1"/>
          <p:nvPr/>
        </p:nvSpPr>
        <p:spPr>
          <a:xfrm>
            <a:off x="7183438" y="4173538"/>
            <a:ext cx="1503362" cy="369332"/>
          </a:xfrm>
          <a:prstGeom prst="rect">
            <a:avLst/>
          </a:prstGeom>
          <a:noFill/>
        </p:spPr>
        <p:txBody>
          <a:bodyPr wrap="square">
            <a:spAutoFit/>
          </a:bodyPr>
          <a:lstStyle/>
          <a:p>
            <a:pPr defTabSz="457200" fontAlgn="auto">
              <a:spcBef>
                <a:spcPts val="0"/>
              </a:spcBef>
              <a:spcAft>
                <a:spcPts val="0"/>
              </a:spcAft>
              <a:defRPr/>
            </a:pPr>
            <a:r>
              <a:rPr lang="en-US" i="1" dirty="0">
                <a:solidFill>
                  <a:srgbClr val="FFFE7A"/>
                </a:solidFill>
                <a:latin typeface="Calibri"/>
                <a:ea typeface="+mn-ea"/>
                <a:cs typeface="+mn-cs"/>
              </a:rPr>
              <a:t>Anxiety, panic</a:t>
            </a:r>
          </a:p>
        </p:txBody>
      </p:sp>
      <p:sp>
        <p:nvSpPr>
          <p:cNvPr id="42" name="TextBox 41"/>
          <p:cNvSpPr txBox="1"/>
          <p:nvPr/>
        </p:nvSpPr>
        <p:spPr>
          <a:xfrm>
            <a:off x="5926138" y="1968500"/>
            <a:ext cx="2033587" cy="646331"/>
          </a:xfrm>
          <a:prstGeom prst="rect">
            <a:avLst/>
          </a:prstGeom>
          <a:noFill/>
        </p:spPr>
        <p:txBody>
          <a:bodyPr>
            <a:spAutoFit/>
          </a:bodyPr>
          <a:lstStyle/>
          <a:p>
            <a:pPr defTabSz="457200" fontAlgn="auto">
              <a:spcBef>
                <a:spcPts val="0"/>
              </a:spcBef>
              <a:spcAft>
                <a:spcPts val="0"/>
              </a:spcAft>
              <a:defRPr/>
            </a:pPr>
            <a:r>
              <a:rPr lang="en-US" i="1" dirty="0">
                <a:solidFill>
                  <a:srgbClr val="25D1BB"/>
                </a:solidFill>
                <a:latin typeface="Calibri"/>
                <a:ea typeface="+mn-ea"/>
                <a:cs typeface="+mn-cs"/>
              </a:rPr>
              <a:t>If I move, I’ll hurt more</a:t>
            </a:r>
          </a:p>
        </p:txBody>
      </p:sp>
      <p:sp>
        <p:nvSpPr>
          <p:cNvPr id="43" name="TextBox 42"/>
          <p:cNvSpPr txBox="1"/>
          <p:nvPr/>
        </p:nvSpPr>
        <p:spPr>
          <a:xfrm>
            <a:off x="7486650" y="4840288"/>
            <a:ext cx="1657350" cy="923330"/>
          </a:xfrm>
          <a:prstGeom prst="rect">
            <a:avLst/>
          </a:prstGeom>
          <a:noFill/>
        </p:spPr>
        <p:txBody>
          <a:bodyPr>
            <a:spAutoFit/>
          </a:bodyPr>
          <a:lstStyle/>
          <a:p>
            <a:pPr defTabSz="457200" fontAlgn="auto">
              <a:spcBef>
                <a:spcPts val="0"/>
              </a:spcBef>
              <a:spcAft>
                <a:spcPts val="0"/>
              </a:spcAft>
              <a:defRPr/>
            </a:pPr>
            <a:r>
              <a:rPr lang="en-US" i="1" dirty="0">
                <a:solidFill>
                  <a:srgbClr val="25D1BB"/>
                </a:solidFill>
                <a:latin typeface="Calibri"/>
              </a:rPr>
              <a:t>Powerless, p</a:t>
            </a:r>
            <a:r>
              <a:rPr lang="en-US" i="1" dirty="0">
                <a:solidFill>
                  <a:srgbClr val="25D1BB"/>
                </a:solidFill>
                <a:latin typeface="Calibri"/>
                <a:ea typeface="+mn-ea"/>
                <a:cs typeface="+mn-cs"/>
              </a:rPr>
              <a:t>aralyzed, depressed</a:t>
            </a:r>
          </a:p>
        </p:txBody>
      </p:sp>
      <p:sp>
        <p:nvSpPr>
          <p:cNvPr id="44" name="TextBox 43"/>
          <p:cNvSpPr txBox="1"/>
          <p:nvPr/>
        </p:nvSpPr>
        <p:spPr>
          <a:xfrm>
            <a:off x="0" y="4114800"/>
            <a:ext cx="1649413" cy="646331"/>
          </a:xfrm>
          <a:prstGeom prst="rect">
            <a:avLst/>
          </a:prstGeom>
          <a:noFill/>
        </p:spPr>
        <p:txBody>
          <a:bodyPr wrap="square">
            <a:spAutoFit/>
          </a:bodyPr>
          <a:lstStyle/>
          <a:p>
            <a:pPr defTabSz="457200" fontAlgn="auto">
              <a:spcBef>
                <a:spcPts val="0"/>
              </a:spcBef>
              <a:spcAft>
                <a:spcPts val="0"/>
              </a:spcAft>
              <a:defRPr/>
            </a:pPr>
            <a:r>
              <a:rPr lang="en-US" i="1" dirty="0">
                <a:solidFill>
                  <a:srgbClr val="25D1BB"/>
                </a:solidFill>
                <a:latin typeface="Calibri"/>
              </a:rPr>
              <a:t>Deconditioned disengaged, </a:t>
            </a:r>
            <a:endParaRPr lang="en-US" i="1" dirty="0">
              <a:solidFill>
                <a:srgbClr val="25D1BB"/>
              </a:solidFill>
              <a:latin typeface="Calibri"/>
              <a:ea typeface="+mn-ea"/>
              <a:cs typeface="+mn-cs"/>
            </a:endParaRPr>
          </a:p>
        </p:txBody>
      </p:sp>
      <p:sp>
        <p:nvSpPr>
          <p:cNvPr id="45" name="TextBox 44"/>
          <p:cNvSpPr txBox="1"/>
          <p:nvPr/>
        </p:nvSpPr>
        <p:spPr>
          <a:xfrm>
            <a:off x="5786438" y="2760663"/>
            <a:ext cx="2033587" cy="646112"/>
          </a:xfrm>
          <a:prstGeom prst="rect">
            <a:avLst/>
          </a:prstGeom>
          <a:noFill/>
        </p:spPr>
        <p:txBody>
          <a:bodyPr>
            <a:spAutoFit/>
          </a:bodyPr>
          <a:lstStyle/>
          <a:p>
            <a:pPr defTabSz="457200" fontAlgn="auto">
              <a:spcBef>
                <a:spcPts val="0"/>
              </a:spcBef>
              <a:spcAft>
                <a:spcPts val="0"/>
              </a:spcAft>
              <a:defRPr/>
            </a:pPr>
            <a:r>
              <a:rPr lang="en-US" i="1" dirty="0">
                <a:solidFill>
                  <a:prstClr val="white"/>
                </a:solidFill>
                <a:latin typeface="Calibri"/>
                <a:ea typeface="+mn-ea"/>
                <a:cs typeface="+mn-cs"/>
              </a:rPr>
              <a:t>No one cares.  No one can fix me.</a:t>
            </a:r>
          </a:p>
        </p:txBody>
      </p:sp>
      <p:sp>
        <p:nvSpPr>
          <p:cNvPr id="46" name="TextBox 45"/>
          <p:cNvSpPr txBox="1"/>
          <p:nvPr/>
        </p:nvSpPr>
        <p:spPr>
          <a:xfrm>
            <a:off x="284163" y="4916488"/>
            <a:ext cx="919162" cy="923925"/>
          </a:xfrm>
          <a:prstGeom prst="rect">
            <a:avLst/>
          </a:prstGeom>
          <a:noFill/>
        </p:spPr>
        <p:txBody>
          <a:bodyPr>
            <a:spAutoFit/>
          </a:bodyPr>
          <a:lstStyle/>
          <a:p>
            <a:pPr defTabSz="457200" fontAlgn="auto">
              <a:spcBef>
                <a:spcPts val="0"/>
              </a:spcBef>
              <a:spcAft>
                <a:spcPts val="0"/>
              </a:spcAft>
              <a:defRPr/>
            </a:pPr>
            <a:r>
              <a:rPr lang="en-US" i="1" dirty="0">
                <a:solidFill>
                  <a:prstClr val="white"/>
                </a:solidFill>
                <a:latin typeface="Calibri"/>
                <a:ea typeface="+mn-ea"/>
                <a:cs typeface="+mn-cs"/>
              </a:rPr>
              <a:t>Muscle tension, Irritable</a:t>
            </a:r>
          </a:p>
        </p:txBody>
      </p:sp>
      <p:sp>
        <p:nvSpPr>
          <p:cNvPr id="47" name="TextBox 46"/>
          <p:cNvSpPr txBox="1"/>
          <p:nvPr/>
        </p:nvSpPr>
        <p:spPr>
          <a:xfrm>
            <a:off x="7183438" y="5916613"/>
            <a:ext cx="1535112" cy="368300"/>
          </a:xfrm>
          <a:prstGeom prst="rect">
            <a:avLst/>
          </a:prstGeom>
          <a:noFill/>
        </p:spPr>
        <p:txBody>
          <a:bodyPr>
            <a:spAutoFit/>
          </a:bodyPr>
          <a:lstStyle/>
          <a:p>
            <a:pPr defTabSz="457200" fontAlgn="auto">
              <a:spcBef>
                <a:spcPts val="0"/>
              </a:spcBef>
              <a:spcAft>
                <a:spcPts val="0"/>
              </a:spcAft>
              <a:defRPr/>
            </a:pPr>
            <a:r>
              <a:rPr lang="en-US" i="1" dirty="0">
                <a:solidFill>
                  <a:prstClr val="white"/>
                </a:solidFill>
                <a:latin typeface="Calibri"/>
                <a:ea typeface="+mn-ea"/>
                <a:cs typeface="+mn-cs"/>
              </a:rPr>
              <a:t>Anger &amp; fear</a:t>
            </a:r>
          </a:p>
        </p:txBody>
      </p:sp>
      <p:sp>
        <p:nvSpPr>
          <p:cNvPr id="48" name="Curved Down Arrow 47"/>
          <p:cNvSpPr/>
          <p:nvPr/>
        </p:nvSpPr>
        <p:spPr>
          <a:xfrm rot="660000">
            <a:off x="2287588" y="3448050"/>
            <a:ext cx="1812925" cy="466725"/>
          </a:xfrm>
          <a:prstGeom prst="curvedDownArrow">
            <a:avLst/>
          </a:prstGeom>
          <a:solidFill>
            <a:srgbClr val="FF2F39"/>
          </a:solidFill>
          <a:ln>
            <a:solidFill>
              <a:srgbClr val="FF2F39"/>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dirty="0">
              <a:solidFill>
                <a:srgbClr val="FF2F39"/>
              </a:solidFill>
              <a:latin typeface="Calibri"/>
            </a:endParaRPr>
          </a:p>
        </p:txBody>
      </p:sp>
      <p:sp>
        <p:nvSpPr>
          <p:cNvPr id="49" name="Curved Down Arrow 48"/>
          <p:cNvSpPr/>
          <p:nvPr/>
        </p:nvSpPr>
        <p:spPr>
          <a:xfrm rot="21120000">
            <a:off x="1450975" y="3689350"/>
            <a:ext cx="2570163" cy="592138"/>
          </a:xfrm>
          <a:prstGeom prst="curvedDownArrow">
            <a:avLst/>
          </a:prstGeom>
          <a:solidFill>
            <a:srgbClr val="FF2F39"/>
          </a:solidFill>
          <a:ln>
            <a:solidFill>
              <a:srgbClr val="FF2F39"/>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dirty="0">
              <a:solidFill>
                <a:srgbClr val="FF2F39"/>
              </a:solidFill>
              <a:latin typeface="Calibri"/>
            </a:endParaRPr>
          </a:p>
        </p:txBody>
      </p:sp>
      <p:sp>
        <p:nvSpPr>
          <p:cNvPr id="50" name="Curved Down Arrow 49"/>
          <p:cNvSpPr/>
          <p:nvPr/>
        </p:nvSpPr>
        <p:spPr>
          <a:xfrm rot="20040000">
            <a:off x="725488" y="3979863"/>
            <a:ext cx="3111500" cy="827087"/>
          </a:xfrm>
          <a:prstGeom prst="curvedDownArrow">
            <a:avLst/>
          </a:prstGeom>
          <a:solidFill>
            <a:srgbClr val="FF2F39"/>
          </a:solidFill>
          <a:ln>
            <a:solidFill>
              <a:srgbClr val="FF2F39"/>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dirty="0">
              <a:solidFill>
                <a:srgbClr val="FF2F39"/>
              </a:solidFill>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P spid="41" grpId="0"/>
      <p:bldP spid="42" grpId="0"/>
      <p:bldP spid="43" grpId="0"/>
      <p:bldP spid="44" grpId="0"/>
      <p:bldP spid="45" grpId="0"/>
      <p:bldP spid="46" grpId="0"/>
      <p:bldP spid="47" grpId="0"/>
      <p:bldP spid="48" grpId="0" animBg="1"/>
      <p:bldP spid="49" grpId="0" animBg="1"/>
      <p:bldP spid="50"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474663" y="103188"/>
            <a:ext cx="8229600" cy="1143000"/>
          </a:xfrm>
        </p:spPr>
        <p:txBody>
          <a:bodyPr/>
          <a:lstStyle/>
          <a:p>
            <a:pPr eaLnBrk="1" hangingPunct="1"/>
            <a:r>
              <a:rPr lang="en-US" dirty="0">
                <a:latin typeface="Calibri" charset="0"/>
              </a:rPr>
              <a:t>Meditation/Relaxation</a:t>
            </a:r>
          </a:p>
        </p:txBody>
      </p:sp>
      <p:sp>
        <p:nvSpPr>
          <p:cNvPr id="39938" name="Content Placeholder 2"/>
          <p:cNvSpPr>
            <a:spLocks noGrp="1"/>
          </p:cNvSpPr>
          <p:nvPr>
            <p:ph idx="1"/>
          </p:nvPr>
        </p:nvSpPr>
        <p:spPr>
          <a:xfrm>
            <a:off x="611188" y="2568575"/>
            <a:ext cx="8229600" cy="4525963"/>
          </a:xfrm>
        </p:spPr>
        <p:txBody>
          <a:bodyPr>
            <a:normAutofit lnSpcReduction="10000"/>
          </a:bodyPr>
          <a:lstStyle/>
          <a:p>
            <a:pPr eaLnBrk="1" hangingPunct="1"/>
            <a:r>
              <a:rPr lang="en-US" dirty="0">
                <a:latin typeface="Calibri" charset="0"/>
              </a:rPr>
              <a:t>Varied techniques</a:t>
            </a:r>
          </a:p>
          <a:p>
            <a:pPr lvl="1" eaLnBrk="1" hangingPunct="1"/>
            <a:r>
              <a:rPr lang="en-US" dirty="0">
                <a:latin typeface="Calibri" charset="0"/>
              </a:rPr>
              <a:t>Progressive muscle relaxation</a:t>
            </a:r>
          </a:p>
          <a:p>
            <a:pPr lvl="1" eaLnBrk="1" hangingPunct="1"/>
            <a:r>
              <a:rPr lang="en-US" dirty="0">
                <a:latin typeface="Calibri" charset="0"/>
              </a:rPr>
              <a:t>Autogenic training</a:t>
            </a:r>
          </a:p>
          <a:p>
            <a:pPr lvl="1" eaLnBrk="1" hangingPunct="1"/>
            <a:r>
              <a:rPr lang="en-US" dirty="0">
                <a:latin typeface="Calibri" charset="0"/>
              </a:rPr>
              <a:t>Hypnosis</a:t>
            </a:r>
          </a:p>
          <a:p>
            <a:pPr lvl="1" eaLnBrk="1" hangingPunct="1"/>
            <a:r>
              <a:rPr lang="en-US" dirty="0">
                <a:latin typeface="Calibri" charset="0"/>
              </a:rPr>
              <a:t>Guided imagery</a:t>
            </a:r>
          </a:p>
          <a:p>
            <a:pPr lvl="1" eaLnBrk="1" hangingPunct="1"/>
            <a:r>
              <a:rPr lang="en-US" dirty="0">
                <a:latin typeface="Calibri" charset="0"/>
              </a:rPr>
              <a:t>Meditation</a:t>
            </a:r>
          </a:p>
          <a:p>
            <a:pPr lvl="2" eaLnBrk="1" hangingPunct="1"/>
            <a:r>
              <a:rPr lang="en-US" dirty="0">
                <a:latin typeface="Calibri" charset="0"/>
              </a:rPr>
              <a:t>Mindfulness</a:t>
            </a:r>
          </a:p>
          <a:p>
            <a:pPr lvl="2" eaLnBrk="1" hangingPunct="1"/>
            <a:r>
              <a:rPr lang="en-US" dirty="0">
                <a:latin typeface="Calibri" charset="0"/>
              </a:rPr>
              <a:t>Mantra/focus-based</a:t>
            </a:r>
          </a:p>
          <a:p>
            <a:pPr lvl="1"/>
            <a:r>
              <a:rPr lang="en-US" dirty="0">
                <a:latin typeface="Calibri" charset="0"/>
              </a:rPr>
              <a:t>Attention to breath</a:t>
            </a:r>
          </a:p>
          <a:p>
            <a:pPr lvl="1" eaLnBrk="1" hangingPunct="1"/>
            <a:endParaRPr lang="en-US" dirty="0">
              <a:latin typeface="Calibri" charset="0"/>
            </a:endParaRPr>
          </a:p>
        </p:txBody>
      </p:sp>
      <p:pic>
        <p:nvPicPr>
          <p:cNvPr id="3994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44800" y="1241425"/>
            <a:ext cx="6027738" cy="132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5468938" y="1652588"/>
            <a:ext cx="3403600" cy="307975"/>
          </a:xfrm>
          <a:prstGeom prst="rect">
            <a:avLst/>
          </a:prstGeom>
        </p:spPr>
        <p:txBody>
          <a:bodyPr wrap="none">
            <a:spAutoFit/>
          </a:bodyPr>
          <a:lstStyle/>
          <a:p>
            <a:pPr defTabSz="457200" fontAlgn="auto">
              <a:spcBef>
                <a:spcPts val="0"/>
              </a:spcBef>
              <a:spcAft>
                <a:spcPts val="0"/>
              </a:spcAft>
              <a:defRPr/>
            </a:pPr>
            <a:r>
              <a:rPr lang="it-IT" sz="1400" i="1" dirty="0" err="1">
                <a:solidFill>
                  <a:prstClr val="black"/>
                </a:solidFill>
                <a:latin typeface="Calibri"/>
                <a:ea typeface="+mn-ea"/>
                <a:cs typeface="+mn-cs"/>
              </a:rPr>
              <a:t>J</a:t>
            </a:r>
            <a:r>
              <a:rPr lang="it-IT" sz="1400" i="1" dirty="0">
                <a:solidFill>
                  <a:prstClr val="black"/>
                </a:solidFill>
                <a:latin typeface="Calibri"/>
                <a:ea typeface="+mn-ea"/>
                <a:cs typeface="+mn-cs"/>
              </a:rPr>
              <a:t> </a:t>
            </a:r>
            <a:r>
              <a:rPr lang="it-IT" sz="1400" i="1" dirty="0" err="1">
                <a:solidFill>
                  <a:prstClr val="black"/>
                </a:solidFill>
                <a:latin typeface="Calibri"/>
                <a:ea typeface="+mn-ea"/>
                <a:cs typeface="+mn-cs"/>
              </a:rPr>
              <a:t>Neurosci</a:t>
            </a:r>
            <a:r>
              <a:rPr lang="it-IT" sz="1400" i="1" dirty="0">
                <a:solidFill>
                  <a:prstClr val="black"/>
                </a:solidFill>
                <a:latin typeface="Calibri"/>
                <a:ea typeface="+mn-ea"/>
                <a:cs typeface="+mn-cs"/>
              </a:rPr>
              <a:t> </a:t>
            </a:r>
            <a:r>
              <a:rPr lang="it-IT" sz="1400" dirty="0">
                <a:solidFill>
                  <a:prstClr val="black"/>
                </a:solidFill>
                <a:latin typeface="Calibri"/>
                <a:ea typeface="+mn-ea"/>
                <a:cs typeface="+mn-cs"/>
              </a:rPr>
              <a:t>. 2011 April 6; 31(14): 5540–5548</a:t>
            </a:r>
            <a:endParaRPr lang="en-US" sz="1400" dirty="0">
              <a:solidFill>
                <a:prstClr val="black"/>
              </a:solidFill>
              <a:latin typeface="Calibri"/>
              <a:ea typeface="+mn-ea"/>
              <a:cs typeface="+mn-cs"/>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138" y="895350"/>
            <a:ext cx="2590800" cy="1143000"/>
          </a:xfrm>
        </p:spPr>
        <p:txBody>
          <a:bodyPr rtlCol="0">
            <a:normAutofit fontScale="90000"/>
          </a:bodyPr>
          <a:lstStyle/>
          <a:p>
            <a:pPr algn="l" eaLnBrk="1" fontAlgn="auto" hangingPunct="1">
              <a:spcAft>
                <a:spcPts val="0"/>
              </a:spcAft>
              <a:defRPr/>
            </a:pPr>
            <a:r>
              <a:rPr lang="en-US" dirty="0">
                <a:ea typeface="+mj-ea"/>
              </a:rPr>
              <a:t>Movement &amp; Exercise</a:t>
            </a:r>
            <a:br>
              <a:rPr lang="en-US" sz="4000" dirty="0">
                <a:ea typeface="+mj-ea"/>
              </a:rPr>
            </a:br>
            <a:endParaRPr lang="en-US" sz="3600" dirty="0">
              <a:solidFill>
                <a:srgbClr val="FFFBB6"/>
              </a:solidFill>
              <a:ea typeface="+mj-ea"/>
            </a:endParaRPr>
          </a:p>
        </p:txBody>
      </p:sp>
      <p:sp>
        <p:nvSpPr>
          <p:cNvPr id="3" name="Content Placeholder 2"/>
          <p:cNvSpPr>
            <a:spLocks noGrp="1"/>
          </p:cNvSpPr>
          <p:nvPr>
            <p:ph idx="1"/>
          </p:nvPr>
        </p:nvSpPr>
        <p:spPr>
          <a:xfrm>
            <a:off x="338138" y="2327007"/>
            <a:ext cx="8229600" cy="4391293"/>
          </a:xfrm>
        </p:spPr>
        <p:txBody>
          <a:bodyPr rtlCol="0">
            <a:normAutofit fontScale="77500" lnSpcReduction="20000"/>
          </a:bodyPr>
          <a:lstStyle/>
          <a:p>
            <a:pPr eaLnBrk="1" fontAlgn="auto" hangingPunct="1">
              <a:spcAft>
                <a:spcPts val="0"/>
              </a:spcAft>
              <a:buFont typeface="Arial"/>
              <a:buChar char="•"/>
              <a:defRPr/>
            </a:pPr>
            <a:r>
              <a:rPr lang="en-US" sz="3300" dirty="0">
                <a:ea typeface="+mn-ea"/>
              </a:rPr>
              <a:t>Stretch, aerobic, toning</a:t>
            </a:r>
          </a:p>
          <a:p>
            <a:pPr eaLnBrk="1" fontAlgn="auto" hangingPunct="1">
              <a:spcAft>
                <a:spcPts val="0"/>
              </a:spcAft>
              <a:buFont typeface="Arial"/>
              <a:buChar char="•"/>
              <a:defRPr/>
            </a:pPr>
            <a:r>
              <a:rPr lang="en-US" sz="3300" dirty="0">
                <a:ea typeface="+mn-ea"/>
              </a:rPr>
              <a:t>Pain reduction mechanisms</a:t>
            </a:r>
          </a:p>
          <a:p>
            <a:pPr lvl="1" eaLnBrk="1" fontAlgn="auto" hangingPunct="1">
              <a:spcAft>
                <a:spcPts val="0"/>
              </a:spcAft>
              <a:buFont typeface="Arial"/>
              <a:buChar char="–"/>
              <a:defRPr/>
            </a:pPr>
            <a:r>
              <a:rPr lang="en-US" dirty="0">
                <a:ea typeface="+mn-ea"/>
              </a:rPr>
              <a:t>Improved circulation and healing</a:t>
            </a:r>
          </a:p>
          <a:p>
            <a:pPr lvl="1" eaLnBrk="1" fontAlgn="auto" hangingPunct="1">
              <a:spcAft>
                <a:spcPts val="0"/>
              </a:spcAft>
              <a:buFont typeface="Arial"/>
              <a:buChar char="–"/>
              <a:defRPr/>
            </a:pPr>
            <a:r>
              <a:rPr lang="en-US" dirty="0">
                <a:ea typeface="+mn-ea"/>
              </a:rPr>
              <a:t>Restores movement through stretch</a:t>
            </a:r>
          </a:p>
          <a:p>
            <a:pPr lvl="1" eaLnBrk="1" fontAlgn="auto" hangingPunct="1">
              <a:spcAft>
                <a:spcPts val="0"/>
              </a:spcAft>
              <a:buFont typeface="Arial"/>
              <a:buChar char="–"/>
              <a:defRPr/>
            </a:pPr>
            <a:r>
              <a:rPr lang="en-US" dirty="0">
                <a:ea typeface="+mn-ea"/>
              </a:rPr>
              <a:t>Reduces spasm through toning</a:t>
            </a:r>
          </a:p>
          <a:p>
            <a:pPr lvl="1" eaLnBrk="1" fontAlgn="auto" hangingPunct="1">
              <a:spcAft>
                <a:spcPts val="0"/>
              </a:spcAft>
              <a:buFont typeface="Arial"/>
              <a:buChar char="–"/>
              <a:defRPr/>
            </a:pPr>
            <a:r>
              <a:rPr lang="en-US" dirty="0">
                <a:ea typeface="+mn-ea"/>
              </a:rPr>
              <a:t>Mobilizes joints reducing mechanical stress</a:t>
            </a:r>
          </a:p>
          <a:p>
            <a:pPr lvl="1" eaLnBrk="1" fontAlgn="auto" hangingPunct="1">
              <a:spcAft>
                <a:spcPts val="0"/>
              </a:spcAft>
              <a:buFont typeface="Arial"/>
              <a:buChar char="–"/>
              <a:defRPr/>
            </a:pPr>
            <a:r>
              <a:rPr lang="en-US" dirty="0">
                <a:ea typeface="+mn-ea"/>
              </a:rPr>
              <a:t>Possible impact pain modulation thru endorphin system</a:t>
            </a:r>
          </a:p>
          <a:p>
            <a:pPr marL="457200" lvl="1" indent="0" algn="r" eaLnBrk="1" fontAlgn="auto" hangingPunct="1">
              <a:spcAft>
                <a:spcPts val="0"/>
              </a:spcAft>
              <a:buFont typeface="Arial"/>
              <a:buNone/>
              <a:defRPr/>
            </a:pPr>
            <a:r>
              <a:rPr lang="en-US" i="1" dirty="0">
                <a:ea typeface="+mn-ea"/>
              </a:rPr>
              <a:t>	</a:t>
            </a:r>
            <a:r>
              <a:rPr lang="en-US" sz="1900" i="1" dirty="0">
                <a:ea typeface="+mn-ea"/>
              </a:rPr>
              <a:t>Golightly et al, 2012;  Sullivan AB et al, 2012; Busch AJ, 2012</a:t>
            </a:r>
            <a:endParaRPr lang="en-US" sz="1900" dirty="0">
              <a:ea typeface="+mn-ea"/>
            </a:endParaRPr>
          </a:p>
          <a:p>
            <a:pPr eaLnBrk="1" fontAlgn="auto" hangingPunct="1">
              <a:spcAft>
                <a:spcPts val="0"/>
              </a:spcAft>
              <a:buFont typeface="Arial"/>
              <a:buChar char="•"/>
              <a:defRPr/>
            </a:pPr>
            <a:r>
              <a:rPr lang="en-US" dirty="0">
                <a:ea typeface="+mn-ea"/>
              </a:rPr>
              <a:t>Possible “dysfunctional endogenous analgesia” in some pain syndromes (including FM)</a:t>
            </a:r>
          </a:p>
          <a:p>
            <a:pPr lvl="1" eaLnBrk="1" fontAlgn="auto" hangingPunct="1">
              <a:spcAft>
                <a:spcPts val="0"/>
              </a:spcAft>
              <a:buFont typeface="Arial"/>
              <a:buChar char="–"/>
              <a:defRPr/>
            </a:pPr>
            <a:r>
              <a:rPr lang="en-US" dirty="0">
                <a:ea typeface="+mn-ea"/>
              </a:rPr>
              <a:t>Exercise without increasing pain </a:t>
            </a:r>
            <a:r>
              <a:rPr lang="en-US" sz="2100" i="1" dirty="0">
                <a:ea typeface="+mn-ea"/>
              </a:rPr>
              <a:t>Nijs J, Pain Physician. 2012 </a:t>
            </a:r>
          </a:p>
          <a:p>
            <a:pPr marL="457200" lvl="1" indent="0" eaLnBrk="1" fontAlgn="auto" hangingPunct="1">
              <a:spcAft>
                <a:spcPts val="0"/>
              </a:spcAft>
              <a:buFont typeface="Arial"/>
              <a:buNone/>
              <a:defRPr/>
            </a:pPr>
            <a:r>
              <a:rPr lang="en-US" dirty="0">
                <a:ea typeface="+mn-ea"/>
              </a:rPr>
              <a:t>			</a:t>
            </a:r>
            <a:endParaRPr lang="en-US" sz="2000" i="1" dirty="0">
              <a:ea typeface="+mn-ea"/>
            </a:endParaRPr>
          </a:p>
          <a:p>
            <a:pPr eaLnBrk="1" fontAlgn="auto" hangingPunct="1">
              <a:spcAft>
                <a:spcPts val="0"/>
              </a:spcAft>
              <a:buFont typeface="Arial"/>
              <a:buChar char="•"/>
              <a:defRPr/>
            </a:pPr>
            <a:endParaRPr lang="en-US" dirty="0">
              <a:ea typeface="+mn-ea"/>
            </a:endParaRPr>
          </a:p>
          <a:p>
            <a:pPr eaLnBrk="1" fontAlgn="auto" hangingPunct="1">
              <a:spcAft>
                <a:spcPts val="0"/>
              </a:spcAft>
              <a:buFont typeface="Arial"/>
              <a:buChar char="•"/>
              <a:defRPr/>
            </a:pPr>
            <a:endParaRPr lang="en-US" dirty="0">
              <a:ea typeface="+mn-ea"/>
            </a:endParaRPr>
          </a:p>
          <a:p>
            <a:pPr eaLnBrk="1" fontAlgn="auto" hangingPunct="1">
              <a:spcAft>
                <a:spcPts val="0"/>
              </a:spcAft>
              <a:buFont typeface="Arial"/>
              <a:buChar char="•"/>
              <a:defRPr/>
            </a:pPr>
            <a:endParaRPr lang="en-US" dirty="0">
              <a:ea typeface="+mn-ea"/>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rtlCol="0">
            <a:normAutofit fontScale="90000"/>
          </a:bodyPr>
          <a:lstStyle/>
          <a:p>
            <a:pPr eaLnBrk="1" fontAlgn="auto" hangingPunct="1">
              <a:spcAft>
                <a:spcPts val="0"/>
              </a:spcAft>
              <a:defRPr/>
            </a:pPr>
            <a:r>
              <a:rPr lang="en-US" dirty="0"/>
              <a:t>Movement &amp; Exercise</a:t>
            </a:r>
            <a:br>
              <a:rPr lang="en-US" dirty="0">
                <a:ea typeface="+mj-ea"/>
              </a:rPr>
            </a:br>
            <a:r>
              <a:rPr lang="en-US" sz="3600" i="1" dirty="0">
                <a:solidFill>
                  <a:srgbClr val="FFFBB6"/>
                </a:solidFill>
                <a:ea typeface="+mj-ea"/>
              </a:rPr>
              <a:t>Addiction &amp; Pain</a:t>
            </a:r>
            <a:br>
              <a:rPr lang="en-US" sz="3600" i="1" dirty="0">
                <a:solidFill>
                  <a:srgbClr val="FFFF00"/>
                </a:solidFill>
                <a:ea typeface="+mj-ea"/>
              </a:rPr>
            </a:br>
            <a:endParaRPr lang="en-US" sz="3600" i="1" dirty="0">
              <a:solidFill>
                <a:srgbClr val="FFFF00"/>
              </a:solidFill>
              <a:ea typeface="+mj-ea"/>
            </a:endParaRPr>
          </a:p>
        </p:txBody>
      </p:sp>
      <p:sp>
        <p:nvSpPr>
          <p:cNvPr id="3" name="Content Placeholder 2"/>
          <p:cNvSpPr>
            <a:spLocks noGrp="1"/>
          </p:cNvSpPr>
          <p:nvPr>
            <p:ph idx="1"/>
          </p:nvPr>
        </p:nvSpPr>
        <p:spPr>
          <a:xfrm>
            <a:off x="457200" y="1739900"/>
            <a:ext cx="8478838" cy="4956175"/>
          </a:xfrm>
        </p:spPr>
        <p:txBody>
          <a:bodyPr rtlCol="0">
            <a:normAutofit fontScale="92500"/>
          </a:bodyPr>
          <a:lstStyle/>
          <a:p>
            <a:pPr eaLnBrk="1" fontAlgn="auto" hangingPunct="1">
              <a:spcAft>
                <a:spcPts val="0"/>
              </a:spcAft>
              <a:buFont typeface="Arial"/>
              <a:buChar char="•"/>
              <a:defRPr/>
            </a:pPr>
            <a:r>
              <a:rPr lang="en-US" dirty="0">
                <a:ea typeface="+mn-ea"/>
              </a:rPr>
              <a:t>Documented in addiction treatment &amp; recovery</a:t>
            </a:r>
          </a:p>
          <a:p>
            <a:pPr eaLnBrk="1" fontAlgn="auto" hangingPunct="1">
              <a:spcAft>
                <a:spcPts val="0"/>
              </a:spcAft>
              <a:buFont typeface="Arial"/>
              <a:buChar char="•"/>
              <a:defRPr/>
            </a:pPr>
            <a:r>
              <a:rPr lang="en-US" dirty="0"/>
              <a:t>Relevant for pain as well</a:t>
            </a:r>
          </a:p>
          <a:p>
            <a:pPr lvl="1">
              <a:buFont typeface="Wingdings" charset="2"/>
              <a:buChar char="§"/>
              <a:defRPr/>
            </a:pPr>
            <a:r>
              <a:rPr lang="en-US" dirty="0"/>
              <a:t>E</a:t>
            </a:r>
            <a:r>
              <a:rPr lang="en-US" dirty="0">
                <a:ea typeface="+mn-ea"/>
              </a:rPr>
              <a:t>ndogenous opioid &amp; dopamine enhance mood </a:t>
            </a:r>
          </a:p>
          <a:p>
            <a:pPr lvl="1" eaLnBrk="1" fontAlgn="auto" hangingPunct="1">
              <a:spcAft>
                <a:spcPts val="0"/>
              </a:spcAft>
              <a:buFont typeface="Wingdings" charset="2"/>
              <a:buChar char="§"/>
              <a:defRPr/>
            </a:pPr>
            <a:r>
              <a:rPr lang="en-US" dirty="0">
                <a:ea typeface="+mn-ea"/>
              </a:rPr>
              <a:t>Reduced depression </a:t>
            </a:r>
          </a:p>
          <a:p>
            <a:pPr lvl="1" eaLnBrk="1" fontAlgn="auto" hangingPunct="1">
              <a:spcAft>
                <a:spcPts val="0"/>
              </a:spcAft>
              <a:buFont typeface="Wingdings" charset="2"/>
              <a:buChar char="§"/>
              <a:defRPr/>
            </a:pPr>
            <a:r>
              <a:rPr lang="en-US" dirty="0">
                <a:ea typeface="+mn-ea"/>
              </a:rPr>
              <a:t>Alleviates sleep disturbances</a:t>
            </a:r>
          </a:p>
          <a:p>
            <a:pPr lvl="1" eaLnBrk="1" fontAlgn="auto" hangingPunct="1">
              <a:spcAft>
                <a:spcPts val="0"/>
              </a:spcAft>
              <a:buFont typeface="Wingdings" charset="2"/>
              <a:buChar char="§"/>
              <a:defRPr/>
            </a:pPr>
            <a:r>
              <a:rPr lang="en-US" dirty="0">
                <a:ea typeface="+mn-ea"/>
              </a:rPr>
              <a:t>Improves cognitive function</a:t>
            </a:r>
          </a:p>
          <a:p>
            <a:pPr lvl="1" eaLnBrk="1" fontAlgn="auto" hangingPunct="1">
              <a:spcAft>
                <a:spcPts val="0"/>
              </a:spcAft>
              <a:buFont typeface="Wingdings" charset="2"/>
              <a:buChar char="§"/>
              <a:defRPr/>
            </a:pPr>
            <a:r>
              <a:rPr lang="en-US" dirty="0">
                <a:ea typeface="+mn-ea"/>
              </a:rPr>
              <a:t>Improved self-efficacy</a:t>
            </a:r>
          </a:p>
          <a:p>
            <a:pPr lvl="1" eaLnBrk="1" fontAlgn="auto" hangingPunct="1">
              <a:spcAft>
                <a:spcPts val="0"/>
              </a:spcAft>
              <a:buFont typeface="Wingdings" charset="2"/>
              <a:buChar char="§"/>
              <a:defRPr/>
            </a:pPr>
            <a:r>
              <a:rPr lang="en-US" dirty="0">
                <a:ea typeface="+mn-ea"/>
              </a:rPr>
              <a:t>Decreases stress reactivity</a:t>
            </a:r>
          </a:p>
          <a:p>
            <a:pPr marL="457200" lvl="1" indent="0" eaLnBrk="1" fontAlgn="auto" hangingPunct="1">
              <a:spcAft>
                <a:spcPts val="0"/>
              </a:spcAft>
              <a:buFont typeface="Arial"/>
              <a:buNone/>
              <a:defRPr/>
            </a:pPr>
            <a:r>
              <a:rPr lang="en-US" dirty="0">
                <a:ea typeface="+mn-ea"/>
              </a:rPr>
              <a:t>		</a:t>
            </a:r>
            <a:r>
              <a:rPr lang="en-US" sz="2100" i="1" dirty="0">
                <a:ea typeface="+mn-ea"/>
              </a:rPr>
              <a:t>Brown et al, 2009; Brown RA et al, 2010; Smith MA et al,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a:ea typeface="+mj-ea"/>
              </a:rPr>
              <a:t>Group Support</a:t>
            </a:r>
            <a:br>
              <a:rPr lang="en-US" dirty="0">
                <a:ea typeface="+mj-ea"/>
              </a:rPr>
            </a:br>
            <a:r>
              <a:rPr lang="en-US" sz="3600" i="1" dirty="0">
                <a:solidFill>
                  <a:srgbClr val="FFFB94"/>
                </a:solidFill>
                <a:ea typeface="+mj-ea"/>
              </a:rPr>
              <a:t>Oriented to Positive Self-Management</a:t>
            </a:r>
          </a:p>
        </p:txBody>
      </p:sp>
      <p:sp>
        <p:nvSpPr>
          <p:cNvPr id="3" name="Content Placeholder 2"/>
          <p:cNvSpPr>
            <a:spLocks noGrp="1"/>
          </p:cNvSpPr>
          <p:nvPr>
            <p:ph idx="1"/>
          </p:nvPr>
        </p:nvSpPr>
        <p:spPr>
          <a:xfrm>
            <a:off x="457200" y="1633538"/>
            <a:ext cx="8229600" cy="5224462"/>
          </a:xfrm>
        </p:spPr>
        <p:txBody>
          <a:bodyPr rtlCol="0">
            <a:normAutofit fontScale="85000" lnSpcReduction="20000"/>
          </a:bodyPr>
          <a:lstStyle/>
          <a:p>
            <a:pPr eaLnBrk="1" fontAlgn="auto" hangingPunct="1">
              <a:spcAft>
                <a:spcPts val="0"/>
              </a:spcAft>
              <a:buFont typeface="Arial"/>
              <a:buChar char="•"/>
              <a:defRPr/>
            </a:pPr>
            <a:r>
              <a:rPr lang="en-US" sz="3300" dirty="0">
                <a:ea typeface="+mn-ea"/>
              </a:rPr>
              <a:t>Chronic pain support groups through ACPA</a:t>
            </a:r>
          </a:p>
          <a:p>
            <a:pPr lvl="1" eaLnBrk="1" fontAlgn="auto" hangingPunct="1">
              <a:spcAft>
                <a:spcPts val="0"/>
              </a:spcAft>
              <a:buFont typeface="Arial"/>
              <a:buChar char="–"/>
              <a:defRPr/>
            </a:pPr>
            <a:r>
              <a:rPr lang="en-US" dirty="0">
                <a:ea typeface="+mn-ea"/>
              </a:rPr>
              <a:t>Positive messaging &amp; great resources “Half the battle is won when you begin to help yourself”</a:t>
            </a:r>
          </a:p>
          <a:p>
            <a:pPr lvl="1" eaLnBrk="1" fontAlgn="auto" hangingPunct="1">
              <a:spcAft>
                <a:spcPts val="0"/>
              </a:spcAft>
              <a:buFont typeface="Arial"/>
              <a:buChar char="–"/>
              <a:defRPr/>
            </a:pPr>
            <a:r>
              <a:rPr lang="en-US" dirty="0">
                <a:ea typeface="+mn-ea"/>
              </a:rPr>
              <a:t>Strong leadership and advisory board</a:t>
            </a:r>
          </a:p>
          <a:p>
            <a:pPr>
              <a:defRPr/>
            </a:pPr>
            <a:r>
              <a:rPr lang="en-US" sz="3300" dirty="0">
                <a:ea typeface="+mn-ea"/>
              </a:rPr>
              <a:t>Chronic  Pain Anonymous</a:t>
            </a:r>
          </a:p>
          <a:p>
            <a:pPr lvl="1" eaLnBrk="1" fontAlgn="auto" hangingPunct="1">
              <a:spcAft>
                <a:spcPts val="0"/>
              </a:spcAft>
              <a:buFont typeface="Arial"/>
              <a:buChar char="–"/>
              <a:defRPr/>
            </a:pPr>
            <a:r>
              <a:rPr lang="en-US" dirty="0">
                <a:ea typeface="+mn-ea"/>
              </a:rPr>
              <a:t>Spiritually-based, based on AA, NA</a:t>
            </a:r>
          </a:p>
          <a:p>
            <a:pPr lvl="1" eaLnBrk="1" fontAlgn="auto" hangingPunct="1">
              <a:spcAft>
                <a:spcPts val="0"/>
              </a:spcAft>
              <a:buFont typeface="Arial"/>
              <a:buChar char="–"/>
              <a:defRPr/>
            </a:pPr>
            <a:r>
              <a:rPr lang="en-US" dirty="0">
                <a:ea typeface="+mn-ea"/>
              </a:rPr>
              <a:t>In person, web based and phone based</a:t>
            </a:r>
          </a:p>
          <a:p>
            <a:pPr marL="457200" lvl="1" indent="0" eaLnBrk="1" fontAlgn="auto" hangingPunct="1">
              <a:spcAft>
                <a:spcPts val="0"/>
              </a:spcAft>
              <a:buFont typeface="Arial"/>
              <a:buNone/>
              <a:defRPr/>
            </a:pPr>
            <a:r>
              <a:rPr lang="en-US" sz="2600" i="1" dirty="0">
                <a:ea typeface="+mn-ea"/>
              </a:rPr>
              <a:t>		www.chronicpainanonymous.org</a:t>
            </a:r>
          </a:p>
          <a:p>
            <a:pPr eaLnBrk="1" fontAlgn="auto" hangingPunct="1">
              <a:spcAft>
                <a:spcPts val="0"/>
              </a:spcAft>
              <a:buFont typeface="Arial"/>
              <a:buChar char="•"/>
              <a:defRPr/>
            </a:pPr>
            <a:r>
              <a:rPr lang="en-US" sz="3300" dirty="0">
                <a:ea typeface="+mn-ea"/>
              </a:rPr>
              <a:t>AA &amp; NA &amp; RR &amp; Smart Recovery</a:t>
            </a:r>
          </a:p>
          <a:p>
            <a:pPr lvl="1" eaLnBrk="1" fontAlgn="auto" hangingPunct="1">
              <a:spcAft>
                <a:spcPts val="0"/>
              </a:spcAft>
              <a:buFont typeface="Arial"/>
              <a:buChar char="–"/>
              <a:defRPr/>
            </a:pPr>
            <a:r>
              <a:rPr lang="en-US" dirty="0">
                <a:ea typeface="+mn-ea"/>
              </a:rPr>
              <a:t>For patients with SUDs</a:t>
            </a:r>
          </a:p>
          <a:p>
            <a:pPr marL="457200" lvl="1" indent="0" eaLnBrk="1" fontAlgn="auto" hangingPunct="1">
              <a:spcAft>
                <a:spcPts val="0"/>
              </a:spcAft>
              <a:buFont typeface="Arial"/>
              <a:buNone/>
              <a:defRPr/>
            </a:pPr>
            <a:r>
              <a:rPr lang="en-US" i="1" dirty="0">
                <a:ea typeface="+mn-ea"/>
              </a:rPr>
              <a:t>		www.aa.org, www.na.org</a:t>
            </a:r>
          </a:p>
          <a:p>
            <a:pPr eaLnBrk="1" fontAlgn="auto" hangingPunct="1">
              <a:spcAft>
                <a:spcPts val="0"/>
              </a:spcAft>
              <a:buFont typeface="Arial"/>
              <a:buChar char="•"/>
              <a:defRPr/>
            </a:pPr>
            <a:r>
              <a:rPr lang="en-US" dirty="0">
                <a:ea typeface="+mn-ea"/>
              </a:rPr>
              <a:t>Disease specific support groups</a:t>
            </a:r>
          </a:p>
          <a:p>
            <a:pPr lvl="1" eaLnBrk="1" fontAlgn="auto" hangingPunct="1">
              <a:spcAft>
                <a:spcPts val="0"/>
              </a:spcAft>
              <a:buFont typeface="Arial"/>
              <a:buChar char="–"/>
              <a:defRPr/>
            </a:pPr>
            <a:r>
              <a:rPr lang="en-US" dirty="0">
                <a:ea typeface="+mn-ea"/>
              </a:rPr>
              <a:t>Variable in format and quality</a:t>
            </a:r>
          </a:p>
          <a:p>
            <a:pPr lvl="1" eaLnBrk="1" fontAlgn="auto" hangingPunct="1">
              <a:spcAft>
                <a:spcPts val="0"/>
              </a:spcAft>
              <a:buFont typeface="Arial"/>
              <a:buChar char="–"/>
              <a:defRPr/>
            </a:pPr>
            <a:endParaRPr lang="en-US" dirty="0">
              <a:ea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47271" y="1012004"/>
            <a:ext cx="2562119" cy="4795408"/>
          </a:xfrm>
        </p:spPr>
        <p:txBody>
          <a:bodyPr>
            <a:normAutofit/>
          </a:bodyPr>
          <a:lstStyle/>
          <a:p>
            <a:r>
              <a:rPr lang="en-US" sz="3400" dirty="0">
                <a:solidFill>
                  <a:srgbClr val="FFFFFF"/>
                </a:solidFill>
              </a:rPr>
              <a:t>5 Issues to be Considered	</a:t>
            </a:r>
          </a:p>
        </p:txBody>
      </p:sp>
      <p:graphicFrame>
        <p:nvGraphicFramePr>
          <p:cNvPr id="5" name="Content Placeholder 2">
            <a:extLst>
              <a:ext uri="{FF2B5EF4-FFF2-40B4-BE49-F238E27FC236}">
                <a16:creationId xmlns:a16="http://schemas.microsoft.com/office/drawing/2014/main" id="{73681102-D931-4470-B868-BAC6579AA991}"/>
              </a:ext>
            </a:extLst>
          </p:cNvPr>
          <p:cNvGraphicFramePr>
            <a:graphicFrameLocks noGrp="1"/>
          </p:cNvGraphicFramePr>
          <p:nvPr>
            <p:ph idx="1"/>
            <p:extLst>
              <p:ext uri="{D42A27DB-BD31-4B8C-83A1-F6EECF244321}">
                <p14:modId xmlns:p14="http://schemas.microsoft.com/office/powerpoint/2010/main" val="2453853979"/>
              </p:ext>
            </p:extLst>
          </p:nvPr>
        </p:nvGraphicFramePr>
        <p:xfrm>
          <a:off x="3895725" y="347241"/>
          <a:ext cx="4885203" cy="61924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401058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Engagement</a:t>
            </a:r>
            <a:br>
              <a:rPr lang="en-US" dirty="0"/>
            </a:br>
            <a:r>
              <a:rPr lang="en-US" sz="3600" i="1" dirty="0">
                <a:solidFill>
                  <a:srgbClr val="FFFB94"/>
                </a:solidFill>
              </a:rPr>
              <a:t>(Distraction)</a:t>
            </a:r>
          </a:p>
        </p:txBody>
      </p:sp>
      <p:sp>
        <p:nvSpPr>
          <p:cNvPr id="3" name="Content Placeholder 2"/>
          <p:cNvSpPr>
            <a:spLocks noGrp="1"/>
          </p:cNvSpPr>
          <p:nvPr>
            <p:ph idx="1"/>
          </p:nvPr>
        </p:nvSpPr>
        <p:spPr>
          <a:xfrm>
            <a:off x="457200" y="2019179"/>
            <a:ext cx="3233011" cy="4153443"/>
          </a:xfrm>
        </p:spPr>
        <p:txBody>
          <a:bodyPr/>
          <a:lstStyle/>
          <a:p>
            <a:pPr marL="0" indent="0">
              <a:buNone/>
            </a:pPr>
            <a:r>
              <a:rPr lang="en-US" dirty="0"/>
              <a:t>Burn patients</a:t>
            </a:r>
          </a:p>
          <a:p>
            <a:pPr marL="0" indent="0">
              <a:buNone/>
            </a:pPr>
            <a:r>
              <a:rPr lang="en-US" sz="2400" dirty="0"/>
              <a:t>Virtual reality immersion state during debridement</a:t>
            </a:r>
          </a:p>
          <a:p>
            <a:r>
              <a:rPr lang="en-US" sz="2400" dirty="0"/>
              <a:t>35-50% reduction in pain during debridement</a:t>
            </a:r>
          </a:p>
          <a:p>
            <a:r>
              <a:rPr lang="en-US" sz="2400" dirty="0"/>
              <a:t>Less opioid required</a:t>
            </a:r>
          </a:p>
          <a:p>
            <a:pPr marL="0" indent="0" algn="r">
              <a:buNone/>
            </a:pPr>
            <a:r>
              <a:rPr lang="en-US" sz="1800" i="1" dirty="0"/>
              <a:t>Hoffman et al, 2008</a:t>
            </a:r>
          </a:p>
        </p:txBody>
      </p:sp>
      <p:grpSp>
        <p:nvGrpSpPr>
          <p:cNvPr id="4" name="Group 28"/>
          <p:cNvGrpSpPr>
            <a:grpSpLocks/>
          </p:cNvGrpSpPr>
          <p:nvPr/>
        </p:nvGrpSpPr>
        <p:grpSpPr bwMode="auto">
          <a:xfrm>
            <a:off x="3852861" y="1968501"/>
            <a:ext cx="5291139" cy="4157662"/>
            <a:chOff x="3480" y="1653"/>
            <a:chExt cx="3333" cy="2619"/>
          </a:xfrm>
        </p:grpSpPr>
        <p:sp>
          <p:nvSpPr>
            <p:cNvPr id="5" name="Text Box 19"/>
            <p:cNvSpPr txBox="1">
              <a:spLocks noChangeArrowheads="1"/>
            </p:cNvSpPr>
            <p:nvPr/>
          </p:nvSpPr>
          <p:spPr bwMode="auto">
            <a:xfrm>
              <a:off x="3517" y="1653"/>
              <a:ext cx="3296" cy="219"/>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000" b="1" dirty="0">
                  <a:solidFill>
                    <a:schemeClr val="bg1"/>
                  </a:solidFill>
                  <a:latin typeface="Arial" charset="0"/>
                </a:rPr>
                <a:t>Focus on Pain          Engaged (Distracted)</a:t>
              </a:r>
            </a:p>
          </p:txBody>
        </p:sp>
        <p:grpSp>
          <p:nvGrpSpPr>
            <p:cNvPr id="6" name="Group 27"/>
            <p:cNvGrpSpPr>
              <a:grpSpLocks/>
            </p:cNvGrpSpPr>
            <p:nvPr/>
          </p:nvGrpSpPr>
          <p:grpSpPr bwMode="auto">
            <a:xfrm>
              <a:off x="3480" y="1920"/>
              <a:ext cx="2976" cy="2352"/>
              <a:chOff x="3480" y="2167"/>
              <a:chExt cx="2976" cy="2105"/>
            </a:xfrm>
          </p:grpSpPr>
          <p:grpSp>
            <p:nvGrpSpPr>
              <p:cNvPr id="7" name="Group 24"/>
              <p:cNvGrpSpPr>
                <a:grpSpLocks/>
              </p:cNvGrpSpPr>
              <p:nvPr/>
            </p:nvGrpSpPr>
            <p:grpSpPr bwMode="auto">
              <a:xfrm>
                <a:off x="3517" y="2167"/>
                <a:ext cx="2939" cy="2105"/>
                <a:chOff x="3517" y="2167"/>
                <a:chExt cx="2939" cy="2105"/>
              </a:xfrm>
            </p:grpSpPr>
            <p:pic>
              <p:nvPicPr>
                <p:cNvPr id="10" name="Picture 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7" y="2167"/>
                  <a:ext cx="2939" cy="107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17" y="3243"/>
                  <a:ext cx="2939" cy="1029"/>
                </a:xfrm>
                <a:prstGeom prst="rect">
                  <a:avLst/>
                </a:prstGeom>
                <a:noFill/>
                <a:extLst>
                  <a:ext uri="{909E8E84-426E-40DD-AFC4-6F175D3DCCD1}">
                    <a14:hiddenFill xmlns:a14="http://schemas.microsoft.com/office/drawing/2010/main">
                      <a:solidFill>
                        <a:srgbClr val="FFFFFF"/>
                      </a:solidFill>
                    </a14:hiddenFill>
                  </a:ext>
                </a:extLst>
              </p:spPr>
            </p:pic>
            <p:sp>
              <p:nvSpPr>
                <p:cNvPr id="12" name="Text Box 22"/>
                <p:cNvSpPr txBox="1">
                  <a:spLocks noChangeArrowheads="1"/>
                </p:cNvSpPr>
                <p:nvPr/>
              </p:nvSpPr>
              <p:spPr bwMode="auto">
                <a:xfrm>
                  <a:off x="3572" y="2208"/>
                  <a:ext cx="380" cy="156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spAutoFit/>
                </a:bodyPr>
                <a:lstStyle/>
                <a:p>
                  <a:endParaRPr lang="en-US" dirty="0"/>
                </a:p>
                <a:p>
                  <a:endParaRPr lang="en-US" dirty="0"/>
                </a:p>
                <a:p>
                  <a:endParaRPr lang="en-US" dirty="0"/>
                </a:p>
                <a:p>
                  <a:r>
                    <a:rPr lang="en-US" dirty="0"/>
                    <a:t>   </a:t>
                  </a:r>
                </a:p>
              </p:txBody>
            </p:sp>
          </p:grpSp>
          <p:sp>
            <p:nvSpPr>
              <p:cNvPr id="8" name="Text Box 25"/>
              <p:cNvSpPr txBox="1">
                <a:spLocks noChangeArrowheads="1"/>
              </p:cNvSpPr>
              <p:nvPr/>
            </p:nvSpPr>
            <p:spPr bwMode="auto">
              <a:xfrm>
                <a:off x="3528" y="2208"/>
                <a:ext cx="430" cy="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spAutoFit/>
              </a:bodyPr>
              <a:lstStyle/>
              <a:p>
                <a:r>
                  <a:rPr lang="en-US" sz="1600" dirty="0">
                    <a:solidFill>
                      <a:schemeClr val="bg1"/>
                    </a:solidFill>
                  </a:rPr>
                  <a:t>Insula</a:t>
                </a:r>
              </a:p>
            </p:txBody>
          </p:sp>
          <p:sp>
            <p:nvSpPr>
              <p:cNvPr id="9" name="Text Box 26"/>
              <p:cNvSpPr txBox="1">
                <a:spLocks noChangeArrowheads="1"/>
              </p:cNvSpPr>
              <p:nvPr/>
            </p:nvSpPr>
            <p:spPr bwMode="auto">
              <a:xfrm>
                <a:off x="3480" y="3264"/>
                <a:ext cx="622" cy="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spAutoFit/>
              </a:bodyPr>
              <a:lstStyle/>
              <a:p>
                <a:r>
                  <a:rPr lang="en-US" sz="1600" dirty="0">
                    <a:solidFill>
                      <a:schemeClr val="bg1"/>
                    </a:solidFill>
                  </a:rPr>
                  <a:t>Thalamus</a:t>
                </a:r>
              </a:p>
            </p:txBody>
          </p:sp>
        </p:grpSp>
      </p:grpSp>
    </p:spTree>
    <p:extLst>
      <p:ext uri="{BB962C8B-B14F-4D97-AF65-F5344CB8AC3E}">
        <p14:creationId xmlns:p14="http://schemas.microsoft.com/office/powerpoint/2010/main" val="12303819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457200"/>
            <a:ext cx="8229600" cy="1143000"/>
          </a:xfrm>
        </p:spPr>
        <p:txBody>
          <a:bodyPr>
            <a:normAutofit/>
          </a:bodyPr>
          <a:lstStyle/>
          <a:p>
            <a:pPr eaLnBrk="1" hangingPunct="1"/>
            <a:r>
              <a:rPr lang="en-US" sz="5400" b="1" dirty="0">
                <a:latin typeface="Arial" charset="0"/>
              </a:rPr>
              <a:t>Ethical Considerations</a:t>
            </a:r>
          </a:p>
        </p:txBody>
      </p:sp>
      <p:sp>
        <p:nvSpPr>
          <p:cNvPr id="59395" name="Line 3"/>
          <p:cNvSpPr>
            <a:spLocks noChangeShapeType="1"/>
          </p:cNvSpPr>
          <p:nvPr/>
        </p:nvSpPr>
        <p:spPr bwMode="auto">
          <a:xfrm>
            <a:off x="1676400" y="4857750"/>
            <a:ext cx="5969000" cy="0"/>
          </a:xfrm>
          <a:prstGeom prst="line">
            <a:avLst/>
          </a:prstGeom>
          <a:noFill/>
          <a:ln w="508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59396" name="Line 4"/>
          <p:cNvSpPr>
            <a:spLocks noChangeShapeType="1"/>
          </p:cNvSpPr>
          <p:nvPr/>
        </p:nvSpPr>
        <p:spPr bwMode="auto">
          <a:xfrm flipH="1">
            <a:off x="4114800" y="4953000"/>
            <a:ext cx="609600" cy="609600"/>
          </a:xfrm>
          <a:prstGeom prst="line">
            <a:avLst/>
          </a:prstGeom>
          <a:noFill/>
          <a:ln w="508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59397" name="Line 5"/>
          <p:cNvSpPr>
            <a:spLocks noChangeShapeType="1"/>
          </p:cNvSpPr>
          <p:nvPr/>
        </p:nvSpPr>
        <p:spPr bwMode="auto">
          <a:xfrm>
            <a:off x="4724400" y="4953000"/>
            <a:ext cx="609600" cy="609600"/>
          </a:xfrm>
          <a:prstGeom prst="line">
            <a:avLst/>
          </a:prstGeom>
          <a:noFill/>
          <a:ln w="508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59398" name="Line 6"/>
          <p:cNvSpPr>
            <a:spLocks noChangeShapeType="1"/>
          </p:cNvSpPr>
          <p:nvPr/>
        </p:nvSpPr>
        <p:spPr bwMode="auto">
          <a:xfrm flipH="1">
            <a:off x="4114800" y="5562600"/>
            <a:ext cx="1219200" cy="0"/>
          </a:xfrm>
          <a:prstGeom prst="line">
            <a:avLst/>
          </a:prstGeom>
          <a:noFill/>
          <a:ln w="50800">
            <a:solidFill>
              <a:srgbClr val="FAFD00"/>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59399" name="Rectangle 7"/>
          <p:cNvSpPr>
            <a:spLocks noChangeArrowheads="1"/>
          </p:cNvSpPr>
          <p:nvPr/>
        </p:nvSpPr>
        <p:spPr bwMode="auto">
          <a:xfrm>
            <a:off x="381000" y="2743200"/>
            <a:ext cx="3429000" cy="2006600"/>
          </a:xfrm>
          <a:prstGeom prst="rect">
            <a:avLst/>
          </a:prstGeom>
          <a:noFill/>
          <a:ln w="508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solidFill>
                <a:srgbClr val="000000"/>
              </a:solidFill>
              <a:cs typeface="ＭＳ Ｐゴシック" charset="0"/>
            </a:endParaRPr>
          </a:p>
        </p:txBody>
      </p:sp>
      <p:sp>
        <p:nvSpPr>
          <p:cNvPr id="59400" name="Rectangle 8"/>
          <p:cNvSpPr>
            <a:spLocks noChangeArrowheads="1"/>
          </p:cNvSpPr>
          <p:nvPr/>
        </p:nvSpPr>
        <p:spPr bwMode="auto">
          <a:xfrm>
            <a:off x="5215467" y="2768600"/>
            <a:ext cx="3623733" cy="1981200"/>
          </a:xfrm>
          <a:prstGeom prst="rect">
            <a:avLst/>
          </a:prstGeom>
          <a:noFill/>
          <a:ln w="508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sz="2200" dirty="0">
              <a:solidFill>
                <a:srgbClr val="FF0000"/>
              </a:solidFill>
              <a:cs typeface="ＭＳ Ｐゴシック" charset="0"/>
            </a:endParaRPr>
          </a:p>
        </p:txBody>
      </p:sp>
      <p:sp>
        <p:nvSpPr>
          <p:cNvPr id="59401" name="Text Box 9"/>
          <p:cNvSpPr txBox="1">
            <a:spLocks noChangeArrowheads="1"/>
          </p:cNvSpPr>
          <p:nvPr/>
        </p:nvSpPr>
        <p:spPr bwMode="auto">
          <a:xfrm>
            <a:off x="482600" y="2971800"/>
            <a:ext cx="3276600" cy="143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spcBef>
                <a:spcPct val="50000"/>
              </a:spcBef>
            </a:pPr>
            <a:r>
              <a:rPr lang="en-US" sz="2200" dirty="0">
                <a:solidFill>
                  <a:srgbClr val="FFFFFF"/>
                </a:solidFill>
                <a:cs typeface="ＭＳ Ｐゴシック" charset="0"/>
              </a:rPr>
              <a:t>  Relief of pain</a:t>
            </a:r>
          </a:p>
          <a:p>
            <a:pPr>
              <a:spcBef>
                <a:spcPct val="50000"/>
              </a:spcBef>
            </a:pPr>
            <a:r>
              <a:rPr lang="en-US" sz="2200" dirty="0">
                <a:solidFill>
                  <a:srgbClr val="FFFFFF"/>
                </a:solidFill>
                <a:cs typeface="ＭＳ Ｐゴシック" charset="0"/>
              </a:rPr>
              <a:t>  Improved function</a:t>
            </a:r>
          </a:p>
          <a:p>
            <a:pPr>
              <a:spcBef>
                <a:spcPct val="50000"/>
              </a:spcBef>
            </a:pPr>
            <a:r>
              <a:rPr lang="en-US" sz="2200" dirty="0">
                <a:solidFill>
                  <a:srgbClr val="FFFFFF"/>
                </a:solidFill>
                <a:cs typeface="ＭＳ Ｐゴシック" charset="0"/>
              </a:rPr>
              <a:t>  Restored quality of life</a:t>
            </a:r>
          </a:p>
        </p:txBody>
      </p:sp>
      <p:sp>
        <p:nvSpPr>
          <p:cNvPr id="59402" name="Text Box 10"/>
          <p:cNvSpPr txBox="1">
            <a:spLocks noChangeArrowheads="1"/>
          </p:cNvSpPr>
          <p:nvPr/>
        </p:nvSpPr>
        <p:spPr bwMode="auto">
          <a:xfrm>
            <a:off x="5029200" y="2971800"/>
            <a:ext cx="3810000" cy="143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spcBef>
                <a:spcPct val="50000"/>
              </a:spcBef>
            </a:pPr>
            <a:r>
              <a:rPr lang="en-US" sz="2200" dirty="0">
                <a:solidFill>
                  <a:srgbClr val="FFFFFF"/>
                </a:solidFill>
                <a:cs typeface="ＭＳ Ｐゴシック" charset="0"/>
              </a:rPr>
              <a:t>   Side effects</a:t>
            </a:r>
          </a:p>
          <a:p>
            <a:pPr>
              <a:spcBef>
                <a:spcPct val="50000"/>
              </a:spcBef>
            </a:pPr>
            <a:r>
              <a:rPr lang="en-US" sz="2200" dirty="0">
                <a:solidFill>
                  <a:srgbClr val="FFFFFF"/>
                </a:solidFill>
                <a:cs typeface="ＭＳ Ｐゴシック" charset="0"/>
              </a:rPr>
              <a:t>   Toxicity</a:t>
            </a:r>
          </a:p>
          <a:p>
            <a:pPr>
              <a:spcBef>
                <a:spcPct val="50000"/>
              </a:spcBef>
            </a:pPr>
            <a:r>
              <a:rPr lang="en-US" sz="2200" dirty="0">
                <a:solidFill>
                  <a:srgbClr val="FFFFFF"/>
                </a:solidFill>
                <a:cs typeface="ＭＳ Ｐゴシック" charset="0"/>
              </a:rPr>
              <a:t>   Unintended consequences</a:t>
            </a:r>
          </a:p>
        </p:txBody>
      </p:sp>
      <p:sp>
        <p:nvSpPr>
          <p:cNvPr id="59403" name="Text Box 11"/>
          <p:cNvSpPr txBox="1">
            <a:spLocks noChangeArrowheads="1"/>
          </p:cNvSpPr>
          <p:nvPr/>
        </p:nvSpPr>
        <p:spPr bwMode="auto">
          <a:xfrm>
            <a:off x="1092200" y="2209800"/>
            <a:ext cx="1752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spcBef>
                <a:spcPct val="50000"/>
              </a:spcBef>
            </a:pPr>
            <a:r>
              <a:rPr lang="en-US" sz="2800" dirty="0">
                <a:solidFill>
                  <a:srgbClr val="FFFF00"/>
                </a:solidFill>
                <a:cs typeface="ＭＳ Ｐゴシック" charset="0"/>
              </a:rPr>
              <a:t>Benefits</a:t>
            </a:r>
          </a:p>
        </p:txBody>
      </p:sp>
      <p:sp>
        <p:nvSpPr>
          <p:cNvPr id="59404" name="Text Box 12"/>
          <p:cNvSpPr txBox="1">
            <a:spLocks noChangeArrowheads="1"/>
          </p:cNvSpPr>
          <p:nvPr/>
        </p:nvSpPr>
        <p:spPr bwMode="auto">
          <a:xfrm>
            <a:off x="5638800" y="2209800"/>
            <a:ext cx="3200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spcBef>
                <a:spcPct val="50000"/>
              </a:spcBef>
            </a:pPr>
            <a:r>
              <a:rPr lang="en-US" sz="2800" dirty="0">
                <a:solidFill>
                  <a:srgbClr val="FFFF00"/>
                </a:solidFill>
                <a:cs typeface="ＭＳ Ｐゴシック" charset="0"/>
              </a:rPr>
              <a:t>Risks</a:t>
            </a:r>
          </a:p>
        </p:txBody>
      </p:sp>
    </p:spTree>
    <p:extLst>
      <p:ext uri="{BB962C8B-B14F-4D97-AF65-F5344CB8AC3E}">
        <p14:creationId xmlns:p14="http://schemas.microsoft.com/office/powerpoint/2010/main" val="3065083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12862"/>
          </a:xfrm>
        </p:spPr>
        <p:txBody>
          <a:bodyPr>
            <a:normAutofit fontScale="90000"/>
          </a:bodyPr>
          <a:lstStyle/>
          <a:p>
            <a:r>
              <a:rPr lang="en-US" b="1" dirty="0">
                <a:solidFill>
                  <a:srgbClr val="FFFF00"/>
                </a:solidFill>
              </a:rPr>
              <a:t>Ethical Concerns</a:t>
            </a:r>
            <a:br>
              <a:rPr lang="en-US" b="1" dirty="0">
                <a:solidFill>
                  <a:srgbClr val="FFFF00"/>
                </a:solidFill>
              </a:rPr>
            </a:br>
            <a:r>
              <a:rPr lang="en-US" b="1" dirty="0">
                <a:solidFill>
                  <a:srgbClr val="FFFF00"/>
                </a:solidFill>
              </a:rPr>
              <a:t>in the Use of Opioids</a:t>
            </a:r>
          </a:p>
        </p:txBody>
      </p:sp>
      <p:sp>
        <p:nvSpPr>
          <p:cNvPr id="4" name="Content Placeholder 3"/>
          <p:cNvSpPr>
            <a:spLocks noGrp="1"/>
          </p:cNvSpPr>
          <p:nvPr>
            <p:ph idx="1"/>
          </p:nvPr>
        </p:nvSpPr>
        <p:spPr>
          <a:xfrm>
            <a:off x="457200" y="1803400"/>
            <a:ext cx="8686800" cy="4525963"/>
          </a:xfrm>
        </p:spPr>
        <p:txBody>
          <a:bodyPr>
            <a:normAutofit fontScale="92500" lnSpcReduction="10000"/>
          </a:bodyPr>
          <a:lstStyle/>
          <a:p>
            <a:r>
              <a:rPr lang="en-US" dirty="0"/>
              <a:t>Beneficence-act of doing good</a:t>
            </a:r>
          </a:p>
          <a:p>
            <a:pPr lvl="1"/>
            <a:r>
              <a:rPr lang="en-US" dirty="0"/>
              <a:t>Relieve pain</a:t>
            </a:r>
          </a:p>
          <a:p>
            <a:r>
              <a:rPr lang="en-US" dirty="0"/>
              <a:t>Non-Maleficence – doing no harm</a:t>
            </a:r>
          </a:p>
          <a:p>
            <a:pPr lvl="1"/>
            <a:r>
              <a:rPr lang="en-US" dirty="0"/>
              <a:t>Prevent addiction, overdose, other harms</a:t>
            </a:r>
          </a:p>
          <a:p>
            <a:r>
              <a:rPr lang="en-US" dirty="0"/>
              <a:t>Autonomy – support patients in self determination</a:t>
            </a:r>
          </a:p>
          <a:p>
            <a:pPr lvl="1"/>
            <a:r>
              <a:rPr lang="en-US" dirty="0"/>
              <a:t>Can a person with addiction act autonomously in their best self-interest?</a:t>
            </a:r>
          </a:p>
          <a:p>
            <a:r>
              <a:rPr lang="en-US" dirty="0"/>
              <a:t>Justice – equitable treatment</a:t>
            </a:r>
          </a:p>
          <a:p>
            <a:pPr lvl="1"/>
            <a:r>
              <a:rPr lang="en-US" dirty="0"/>
              <a:t>Should all patients have equal access to opioids</a:t>
            </a:r>
          </a:p>
          <a:p>
            <a:pPr lvl="1"/>
            <a:endParaRPr lang="en-US" dirty="0"/>
          </a:p>
          <a:p>
            <a:pPr lvl="1"/>
            <a:endParaRPr lang="en-US" dirty="0"/>
          </a:p>
        </p:txBody>
      </p:sp>
    </p:spTree>
    <p:extLst>
      <p:ext uri="{BB962C8B-B14F-4D97-AF65-F5344CB8AC3E}">
        <p14:creationId xmlns:p14="http://schemas.microsoft.com/office/powerpoint/2010/main" val="14796037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FF00"/>
                </a:solidFill>
              </a:rPr>
              <a:t>Resolving Ethical Tension </a:t>
            </a:r>
            <a:br>
              <a:rPr lang="en-US" dirty="0"/>
            </a:br>
            <a:r>
              <a:rPr lang="en-US" sz="3600" i="1" dirty="0">
                <a:solidFill>
                  <a:srgbClr val="FFFBB6"/>
                </a:solidFill>
              </a:rPr>
              <a:t>Good Medical Care</a:t>
            </a:r>
          </a:p>
        </p:txBody>
      </p:sp>
      <p:sp>
        <p:nvSpPr>
          <p:cNvPr id="3" name="Content Placeholder 2"/>
          <p:cNvSpPr>
            <a:spLocks noGrp="1"/>
          </p:cNvSpPr>
          <p:nvPr>
            <p:ph idx="1"/>
          </p:nvPr>
        </p:nvSpPr>
        <p:spPr/>
        <p:txBody>
          <a:bodyPr>
            <a:normAutofit fontScale="92500" lnSpcReduction="10000"/>
          </a:bodyPr>
          <a:lstStyle/>
          <a:p>
            <a:r>
              <a:rPr lang="en-US" dirty="0"/>
              <a:t>Consider potential risks and benefits of opioids (and other treatments) in individual context</a:t>
            </a:r>
          </a:p>
          <a:p>
            <a:pPr lvl="1"/>
            <a:r>
              <a:rPr lang="en-US" dirty="0"/>
              <a:t>Behavioral health co-morbidities </a:t>
            </a:r>
          </a:p>
          <a:p>
            <a:pPr lvl="1"/>
            <a:r>
              <a:rPr lang="en-US" dirty="0"/>
              <a:t>Physical risk factors </a:t>
            </a:r>
          </a:p>
          <a:p>
            <a:pPr lvl="1"/>
            <a:r>
              <a:rPr lang="en-US" dirty="0"/>
              <a:t>Severity of pain</a:t>
            </a:r>
          </a:p>
          <a:p>
            <a:pPr lvl="1"/>
            <a:r>
              <a:rPr lang="en-US" dirty="0"/>
              <a:t>Efficacy and risks of alternatives </a:t>
            </a:r>
          </a:p>
          <a:p>
            <a:r>
              <a:rPr lang="en-US" dirty="0"/>
              <a:t>Structure pain treatment to reduce risk</a:t>
            </a:r>
          </a:p>
          <a:p>
            <a:r>
              <a:rPr lang="en-US" dirty="0"/>
              <a:t>Monitor closely to detect emerging signs of risk</a:t>
            </a:r>
          </a:p>
          <a:p>
            <a:pPr lvl="1"/>
            <a:endParaRPr lang="en-US" dirty="0"/>
          </a:p>
        </p:txBody>
      </p:sp>
    </p:spTree>
    <p:extLst>
      <p:ext uri="{BB962C8B-B14F-4D97-AF65-F5344CB8AC3E}">
        <p14:creationId xmlns:p14="http://schemas.microsoft.com/office/powerpoint/2010/main" val="340615790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a:t>Conclusion</a:t>
            </a:r>
          </a:p>
        </p:txBody>
      </p:sp>
      <p:sp>
        <p:nvSpPr>
          <p:cNvPr id="3" name="Content Placeholder 2"/>
          <p:cNvSpPr>
            <a:spLocks noGrp="1"/>
          </p:cNvSpPr>
          <p:nvPr>
            <p:ph idx="1"/>
          </p:nvPr>
        </p:nvSpPr>
        <p:spPr>
          <a:xfrm>
            <a:off x="457200" y="1600200"/>
            <a:ext cx="8229600" cy="5102351"/>
          </a:xfrm>
        </p:spPr>
        <p:txBody>
          <a:bodyPr>
            <a:normAutofit fontScale="92500" lnSpcReduction="10000"/>
          </a:bodyPr>
          <a:lstStyle/>
          <a:p>
            <a:r>
              <a:rPr lang="en-US" dirty="0"/>
              <a:t>Know the national safe opioid prescribing standards.</a:t>
            </a:r>
          </a:p>
          <a:p>
            <a:r>
              <a:rPr lang="en-US" dirty="0"/>
              <a:t>Understand state-specific laws related to prescribing.</a:t>
            </a:r>
          </a:p>
          <a:p>
            <a:r>
              <a:rPr lang="en-US" dirty="0"/>
              <a:t>Document well.</a:t>
            </a:r>
          </a:p>
          <a:p>
            <a:r>
              <a:rPr lang="en-US" dirty="0"/>
              <a:t>Seek  CE, consultation and peer review in areas of practice that are new or not a part of the NP curriculum.</a:t>
            </a:r>
          </a:p>
          <a:p>
            <a:r>
              <a:rPr lang="en-US" dirty="0"/>
              <a:t>If you become the subject of an investigation cooperate with investigators.</a:t>
            </a:r>
          </a:p>
          <a:p>
            <a:r>
              <a:rPr lang="en-US" dirty="0"/>
              <a:t>Consider hiring an attorney.</a:t>
            </a:r>
          </a:p>
          <a:p>
            <a:endParaRPr lang="en-US" dirty="0"/>
          </a:p>
        </p:txBody>
      </p:sp>
    </p:spTree>
    <p:extLst>
      <p:ext uri="{BB962C8B-B14F-4D97-AF65-F5344CB8AC3E}">
        <p14:creationId xmlns:p14="http://schemas.microsoft.com/office/powerpoint/2010/main" val="39637240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9D5104-13E2-4DB4-8D9A-4C38641A8365}"/>
              </a:ext>
            </a:extLst>
          </p:cNvPr>
          <p:cNvSpPr>
            <a:spLocks noGrp="1"/>
          </p:cNvSpPr>
          <p:nvPr>
            <p:ph type="ctrTitle"/>
          </p:nvPr>
        </p:nvSpPr>
        <p:spPr/>
        <p:txBody>
          <a:bodyPr/>
          <a:lstStyle/>
          <a:p>
            <a:r>
              <a:rPr lang="en-US" sz="8000" b="1" dirty="0"/>
              <a:t>Thank you</a:t>
            </a:r>
          </a:p>
        </p:txBody>
      </p:sp>
      <p:sp>
        <p:nvSpPr>
          <p:cNvPr id="7" name="Subtitle 6">
            <a:extLst>
              <a:ext uri="{FF2B5EF4-FFF2-40B4-BE49-F238E27FC236}">
                <a16:creationId xmlns:a16="http://schemas.microsoft.com/office/drawing/2014/main" id="{0708CD2E-BDE9-4BC0-814F-5C613927A88D}"/>
              </a:ext>
            </a:extLst>
          </p:cNvPr>
          <p:cNvSpPr>
            <a:spLocks noGrp="1"/>
          </p:cNvSpPr>
          <p:nvPr>
            <p:ph type="subTitle" idx="1"/>
          </p:nvPr>
        </p:nvSpPr>
        <p:spPr/>
        <p:txBody>
          <a:bodyPr/>
          <a:lstStyle/>
          <a:p>
            <a:r>
              <a:rPr lang="en-US" sz="4400" b="1" dirty="0"/>
              <a:t>Questions???</a:t>
            </a:r>
          </a:p>
        </p:txBody>
      </p:sp>
    </p:spTree>
    <p:extLst>
      <p:ext uri="{BB962C8B-B14F-4D97-AF65-F5344CB8AC3E}">
        <p14:creationId xmlns:p14="http://schemas.microsoft.com/office/powerpoint/2010/main" val="2283510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4" name="Title 3">
            <a:extLst>
              <a:ext uri="{FF2B5EF4-FFF2-40B4-BE49-F238E27FC236}">
                <a16:creationId xmlns:a16="http://schemas.microsoft.com/office/drawing/2014/main" id="{D39FFDBC-C069-43C3-A432-100BB8A9DDF8}"/>
              </a:ext>
            </a:extLst>
          </p:cNvPr>
          <p:cNvSpPr>
            <a:spLocks noGrp="1"/>
          </p:cNvSpPr>
          <p:nvPr>
            <p:ph type="title"/>
          </p:nvPr>
        </p:nvSpPr>
        <p:spPr>
          <a:xfrm>
            <a:off x="401265" y="685800"/>
            <a:ext cx="2085203" cy="5105400"/>
          </a:xfrm>
        </p:spPr>
        <p:txBody>
          <a:bodyPr>
            <a:normAutofit/>
          </a:bodyPr>
          <a:lstStyle/>
          <a:p>
            <a:r>
              <a:rPr lang="en-US" sz="2700">
                <a:solidFill>
                  <a:srgbClr val="FFFFFF"/>
                </a:solidFill>
              </a:rPr>
              <a:t>Issues to be Considered</a:t>
            </a:r>
          </a:p>
        </p:txBody>
      </p:sp>
      <p:graphicFrame>
        <p:nvGraphicFramePr>
          <p:cNvPr id="7" name="Content Placeholder 4">
            <a:extLst>
              <a:ext uri="{FF2B5EF4-FFF2-40B4-BE49-F238E27FC236}">
                <a16:creationId xmlns:a16="http://schemas.microsoft.com/office/drawing/2014/main" id="{46372E9A-9831-4830-B187-F0D814FC46AE}"/>
              </a:ext>
            </a:extLst>
          </p:cNvPr>
          <p:cNvGraphicFramePr>
            <a:graphicFrameLocks noGrp="1"/>
          </p:cNvGraphicFramePr>
          <p:nvPr>
            <p:ph idx="1"/>
            <p:extLst>
              <p:ext uri="{D42A27DB-BD31-4B8C-83A1-F6EECF244321}">
                <p14:modId xmlns:p14="http://schemas.microsoft.com/office/powerpoint/2010/main" val="4229597512"/>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9172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43D09B-17D6-454D-B6FE-4093CCCFA119}"/>
              </a:ext>
            </a:extLst>
          </p:cNvPr>
          <p:cNvSpPr>
            <a:spLocks noGrp="1"/>
          </p:cNvSpPr>
          <p:nvPr>
            <p:ph type="title"/>
          </p:nvPr>
        </p:nvSpPr>
        <p:spPr>
          <a:xfrm>
            <a:off x="647271" y="1012004"/>
            <a:ext cx="2562119" cy="4795408"/>
          </a:xfrm>
        </p:spPr>
        <p:txBody>
          <a:bodyPr>
            <a:normAutofit/>
          </a:bodyPr>
          <a:lstStyle/>
          <a:p>
            <a:r>
              <a:rPr lang="en-US">
                <a:solidFill>
                  <a:srgbClr val="FFFFFF"/>
                </a:solidFill>
              </a:rPr>
              <a:t>What Has the FDA Done?</a:t>
            </a:r>
          </a:p>
        </p:txBody>
      </p:sp>
      <p:graphicFrame>
        <p:nvGraphicFramePr>
          <p:cNvPr id="5" name="Content Placeholder 2">
            <a:extLst>
              <a:ext uri="{FF2B5EF4-FFF2-40B4-BE49-F238E27FC236}">
                <a16:creationId xmlns:a16="http://schemas.microsoft.com/office/drawing/2014/main" id="{E322C053-34FB-4DE5-AF2E-4F3FEEA29016}"/>
              </a:ext>
            </a:extLst>
          </p:cNvPr>
          <p:cNvGraphicFramePr>
            <a:graphicFrameLocks noGrp="1"/>
          </p:cNvGraphicFramePr>
          <p:nvPr>
            <p:ph idx="1"/>
            <p:extLst>
              <p:ext uri="{D42A27DB-BD31-4B8C-83A1-F6EECF244321}">
                <p14:modId xmlns:p14="http://schemas.microsoft.com/office/powerpoint/2010/main" val="767468772"/>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5560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4288"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4288" y="0"/>
            <a:ext cx="2414186"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CECF52-FEAF-4829-A4B4-364EAF1047F1}"/>
              </a:ext>
            </a:extLst>
          </p:cNvPr>
          <p:cNvSpPr>
            <a:spLocks noGrp="1"/>
          </p:cNvSpPr>
          <p:nvPr>
            <p:ph type="title"/>
          </p:nvPr>
        </p:nvSpPr>
        <p:spPr>
          <a:xfrm>
            <a:off x="744154" y="1608667"/>
            <a:ext cx="2117456" cy="4501127"/>
          </a:xfrm>
        </p:spPr>
        <p:txBody>
          <a:bodyPr anchor="t">
            <a:normAutofit/>
          </a:bodyPr>
          <a:lstStyle/>
          <a:p>
            <a:pPr algn="r"/>
            <a:r>
              <a:rPr lang="en-US" sz="2800" dirty="0">
                <a:solidFill>
                  <a:srgbClr val="FFFFFF"/>
                </a:solidFill>
              </a:rPr>
              <a:t>Prescriber Education</a:t>
            </a:r>
            <a:br>
              <a:rPr lang="en-US" sz="2800" dirty="0">
                <a:solidFill>
                  <a:srgbClr val="FFFFFF"/>
                </a:solidFill>
              </a:rPr>
            </a:br>
            <a:r>
              <a:rPr lang="en-US" sz="2800" dirty="0">
                <a:solidFill>
                  <a:srgbClr val="FFFFFF"/>
                </a:solidFill>
              </a:rPr>
              <a:t>REMS Grant Recipients</a:t>
            </a:r>
          </a:p>
        </p:txBody>
      </p:sp>
      <p:sp>
        <p:nvSpPr>
          <p:cNvPr id="4" name="Content Placeholder 3">
            <a:extLst>
              <a:ext uri="{FF2B5EF4-FFF2-40B4-BE49-F238E27FC236}">
                <a16:creationId xmlns:a16="http://schemas.microsoft.com/office/drawing/2014/main" id="{1516FCB9-C34B-4BCA-85D2-2D4DCAE0B56C}"/>
              </a:ext>
            </a:extLst>
          </p:cNvPr>
          <p:cNvSpPr>
            <a:spLocks noGrp="1"/>
          </p:cNvSpPr>
          <p:nvPr>
            <p:ph sz="half" idx="1"/>
          </p:nvPr>
        </p:nvSpPr>
        <p:spPr>
          <a:xfrm>
            <a:off x="3410773" y="680719"/>
            <a:ext cx="2566469" cy="5429075"/>
          </a:xfrm>
        </p:spPr>
        <p:txBody>
          <a:bodyPr>
            <a:normAutofit fontScale="92500" lnSpcReduction="10000"/>
          </a:bodyPr>
          <a:lstStyle/>
          <a:p>
            <a:r>
              <a:rPr lang="en-US" dirty="0"/>
              <a:t>Funding is open to any agency.</a:t>
            </a:r>
          </a:p>
          <a:p>
            <a:r>
              <a:rPr lang="en-US" dirty="0"/>
              <a:t>All must follow the same FDA Blueprint for provider education</a:t>
            </a:r>
          </a:p>
          <a:p>
            <a:r>
              <a:rPr lang="en-US" dirty="0"/>
              <a:t>Every year a new funding cycle</a:t>
            </a:r>
          </a:p>
          <a:p>
            <a:r>
              <a:rPr lang="en-US" dirty="0"/>
              <a:t>2019 awards to 12 groups</a:t>
            </a:r>
          </a:p>
        </p:txBody>
      </p:sp>
      <p:sp>
        <p:nvSpPr>
          <p:cNvPr id="5" name="Content Placeholder 4">
            <a:extLst>
              <a:ext uri="{FF2B5EF4-FFF2-40B4-BE49-F238E27FC236}">
                <a16:creationId xmlns:a16="http://schemas.microsoft.com/office/drawing/2014/main" id="{1EE1C683-E092-446D-ABDF-5A79050A7AE5}"/>
              </a:ext>
            </a:extLst>
          </p:cNvPr>
          <p:cNvSpPr>
            <a:spLocks noGrp="1"/>
          </p:cNvSpPr>
          <p:nvPr>
            <p:ph sz="half" idx="2"/>
          </p:nvPr>
        </p:nvSpPr>
        <p:spPr>
          <a:xfrm>
            <a:off x="6217272" y="162560"/>
            <a:ext cx="2566467" cy="6431279"/>
          </a:xfrm>
        </p:spPr>
        <p:txBody>
          <a:bodyPr>
            <a:normAutofit fontScale="92500" lnSpcReduction="10000"/>
          </a:bodyPr>
          <a:lstStyle/>
          <a:p>
            <a:pPr>
              <a:lnSpc>
                <a:spcPct val="90000"/>
              </a:lnSpc>
              <a:buFont typeface="+mj-lt"/>
              <a:buAutoNum type="arabicPeriod"/>
            </a:pPr>
            <a:r>
              <a:rPr lang="en-US" sz="1800" dirty="0"/>
              <a:t>CO*RE</a:t>
            </a:r>
          </a:p>
          <a:p>
            <a:pPr>
              <a:lnSpc>
                <a:spcPct val="90000"/>
              </a:lnSpc>
              <a:buFont typeface="+mj-lt"/>
              <a:buAutoNum type="arabicPeriod"/>
            </a:pPr>
            <a:r>
              <a:rPr lang="en-US" sz="1800" dirty="0"/>
              <a:t>Howard University </a:t>
            </a:r>
          </a:p>
          <a:p>
            <a:pPr>
              <a:lnSpc>
                <a:spcPct val="90000"/>
              </a:lnSpc>
              <a:buFont typeface="+mj-lt"/>
              <a:buAutoNum type="arabicPeriod"/>
            </a:pPr>
            <a:r>
              <a:rPr lang="en-US" sz="1800" dirty="0"/>
              <a:t>MediCom Worldwide, Inc</a:t>
            </a:r>
          </a:p>
          <a:p>
            <a:pPr>
              <a:lnSpc>
                <a:spcPct val="90000"/>
              </a:lnSpc>
              <a:buFont typeface="+mj-lt"/>
              <a:buAutoNum type="arabicPeriod"/>
            </a:pPr>
            <a:r>
              <a:rPr lang="en-US" sz="1800" dirty="0"/>
              <a:t>Boston University</a:t>
            </a:r>
          </a:p>
          <a:p>
            <a:pPr>
              <a:lnSpc>
                <a:spcPct val="90000"/>
              </a:lnSpc>
              <a:buFont typeface="+mj-lt"/>
              <a:buAutoNum type="arabicPeriod"/>
            </a:pPr>
            <a:r>
              <a:rPr lang="en-US" sz="1800" dirty="0"/>
              <a:t>Postgraduate Institute for Medicine </a:t>
            </a:r>
          </a:p>
          <a:p>
            <a:pPr>
              <a:lnSpc>
                <a:spcPct val="90000"/>
              </a:lnSpc>
              <a:buFont typeface="+mj-lt"/>
              <a:buAutoNum type="arabicPeriod"/>
            </a:pPr>
            <a:r>
              <a:rPr lang="en-US" sz="1800" dirty="0"/>
              <a:t>University of North Texas Health Science Center</a:t>
            </a:r>
          </a:p>
          <a:p>
            <a:pPr>
              <a:lnSpc>
                <a:spcPct val="90000"/>
              </a:lnSpc>
              <a:buFont typeface="+mj-lt"/>
              <a:buAutoNum type="arabicPeriod"/>
            </a:pPr>
            <a:r>
              <a:rPr lang="en-US" sz="1800" dirty="0"/>
              <a:t>University of South Florida Health Professions (w/Rockpointe)</a:t>
            </a:r>
          </a:p>
          <a:p>
            <a:pPr>
              <a:lnSpc>
                <a:spcPct val="90000"/>
              </a:lnSpc>
              <a:buFont typeface="+mj-lt"/>
              <a:buAutoNum type="arabicPeriod"/>
            </a:pPr>
            <a:r>
              <a:rPr lang="en-US" sz="1800" dirty="0"/>
              <a:t>American Society of Anesthesiologists (w/France Foundation)</a:t>
            </a:r>
          </a:p>
          <a:p>
            <a:pPr>
              <a:lnSpc>
                <a:spcPct val="90000"/>
              </a:lnSpc>
              <a:buFont typeface="+mj-lt"/>
              <a:buAutoNum type="arabicPeriod"/>
            </a:pPr>
            <a:r>
              <a:rPr lang="en-US" sz="1800" dirty="0"/>
              <a:t>Massachusetts Medical Society </a:t>
            </a:r>
          </a:p>
          <a:p>
            <a:pPr>
              <a:lnSpc>
                <a:spcPct val="90000"/>
              </a:lnSpc>
              <a:buFont typeface="+mj-lt"/>
              <a:buAutoNum type="arabicPeriod"/>
            </a:pPr>
            <a:r>
              <a:rPr lang="en-US" sz="1800" dirty="0"/>
              <a:t>University of Kentucky </a:t>
            </a:r>
          </a:p>
          <a:p>
            <a:pPr>
              <a:lnSpc>
                <a:spcPct val="90000"/>
              </a:lnSpc>
              <a:buFont typeface="+mj-lt"/>
              <a:buAutoNum type="arabicPeriod"/>
            </a:pPr>
            <a:r>
              <a:rPr lang="en-US" sz="1800" dirty="0"/>
              <a:t>Antidote Education Company</a:t>
            </a:r>
          </a:p>
          <a:p>
            <a:pPr>
              <a:lnSpc>
                <a:spcPct val="90000"/>
              </a:lnSpc>
              <a:buFont typeface="+mj-lt"/>
              <a:buAutoNum type="arabicPeriod"/>
            </a:pPr>
            <a:r>
              <a:rPr lang="en-US" sz="1800" dirty="0"/>
              <a:t>Johns Hopkins University </a:t>
            </a:r>
          </a:p>
          <a:p>
            <a:pPr>
              <a:lnSpc>
                <a:spcPct val="90000"/>
              </a:lnSpc>
            </a:pPr>
            <a:endParaRPr lang="en-US" sz="1300" dirty="0"/>
          </a:p>
        </p:txBody>
      </p:sp>
    </p:spTree>
    <p:extLst>
      <p:ext uri="{BB962C8B-B14F-4D97-AF65-F5344CB8AC3E}">
        <p14:creationId xmlns:p14="http://schemas.microsoft.com/office/powerpoint/2010/main" val="3718500898"/>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3587</Words>
  <Application>Microsoft Office PowerPoint</Application>
  <PresentationFormat>On-screen Show (4:3)</PresentationFormat>
  <Paragraphs>587</Paragraphs>
  <Slides>65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65</vt:i4>
      </vt:variant>
    </vt:vector>
  </HeadingPairs>
  <TitlesOfParts>
    <vt:vector size="73" baseType="lpstr">
      <vt:lpstr>Arial</vt:lpstr>
      <vt:lpstr>Calibri</vt:lpstr>
      <vt:lpstr>Lato</vt:lpstr>
      <vt:lpstr>Lato Light</vt:lpstr>
      <vt:lpstr>Open Sans</vt:lpstr>
      <vt:lpstr>Segoe UI</vt:lpstr>
      <vt:lpstr>Wingdings</vt:lpstr>
      <vt:lpstr>Default Design</vt:lpstr>
      <vt:lpstr>PowerPoint Presentation</vt:lpstr>
      <vt:lpstr>Disclosures</vt:lpstr>
      <vt:lpstr>Objectives</vt:lpstr>
      <vt:lpstr>Status of the Current Crisis</vt:lpstr>
      <vt:lpstr>Status of the Current Crisis</vt:lpstr>
      <vt:lpstr>5 Issues to be Considered </vt:lpstr>
      <vt:lpstr>Issues to be Considered</vt:lpstr>
      <vt:lpstr>What Has the FDA Done?</vt:lpstr>
      <vt:lpstr>Prescriber Education REMS Grant Recipients</vt:lpstr>
      <vt:lpstr>Pain Behavior Definitions</vt:lpstr>
      <vt:lpstr>Why Tolerance is Deadly</vt:lpstr>
      <vt:lpstr>Provider Education Outline</vt:lpstr>
      <vt:lpstr>Phase One: Assessment  of Risk and Pain</vt:lpstr>
      <vt:lpstr>Past Medical History</vt:lpstr>
      <vt:lpstr>Risk Factors for Opioid Misuse</vt:lpstr>
      <vt:lpstr>RISK ASSESSMENT TOOLS</vt:lpstr>
      <vt:lpstr>OPIOID RISK TOOL (ORT)</vt:lpstr>
      <vt:lpstr>Other Assessment Risk Tools</vt:lpstr>
      <vt:lpstr>Phase TWO:  Trial of an Opioid</vt:lpstr>
      <vt:lpstr>Phase THREE:   Maintenance of Opioid Therapy</vt:lpstr>
      <vt:lpstr>Phase FOUR:   Termination of Care</vt:lpstr>
      <vt:lpstr>Substance Use Disorder (SUD)</vt:lpstr>
      <vt:lpstr>Substance Use Disorder (Opioid Use Disorder)</vt:lpstr>
      <vt:lpstr>Defining Substance Use Disorder</vt:lpstr>
      <vt:lpstr>Recognizing the Drug Abuser</vt:lpstr>
      <vt:lpstr>Assessing the Patient to Discover  What Are You Dealing With?</vt:lpstr>
      <vt:lpstr>Keys to Assessment</vt:lpstr>
      <vt:lpstr>4 Stages of Drug Addiction</vt:lpstr>
      <vt:lpstr>Pain Versus Addiction</vt:lpstr>
      <vt:lpstr>Assessment Components Comparison </vt:lpstr>
      <vt:lpstr>Three Phases of  Assessment &amp; Treatment</vt:lpstr>
      <vt:lpstr>Assessment Question</vt:lpstr>
      <vt:lpstr>NIDA Modified Assist Tool</vt:lpstr>
      <vt:lpstr>NIDA Modified Assist Tool</vt:lpstr>
      <vt:lpstr> What Are You Dealing With?</vt:lpstr>
      <vt:lpstr>Regular Pain Patient Treatment Steps</vt:lpstr>
      <vt:lpstr>What Are You Dealing With?</vt:lpstr>
      <vt:lpstr>Inappropriate Opioid Users  Sometimes Difficult to Identify</vt:lpstr>
      <vt:lpstr>Inappropriate Use of a Prescribed Opioid</vt:lpstr>
      <vt:lpstr>Inappropriate Use of a Prescribed Opioid</vt:lpstr>
      <vt:lpstr> What Are You Dealing With?</vt:lpstr>
      <vt:lpstr>Nature of Treating Addiction TREATMENT  STAGES</vt:lpstr>
      <vt:lpstr>Assessment and Decision Making</vt:lpstr>
      <vt:lpstr>Medication Assisted Treatment GOAL</vt:lpstr>
      <vt:lpstr>3 Agonist Medication Classes for Addiction Treatment</vt:lpstr>
      <vt:lpstr>Medication Actions</vt:lpstr>
      <vt:lpstr>Withdrawal Symptoms</vt:lpstr>
      <vt:lpstr>Treating Addiction</vt:lpstr>
      <vt:lpstr> What Are You Dealing With?</vt:lpstr>
      <vt:lpstr>The Problem</vt:lpstr>
      <vt:lpstr>Scenario ONE Treatment Options</vt:lpstr>
      <vt:lpstr>Scenario TWO Treatment Options</vt:lpstr>
      <vt:lpstr>Pain Treatment Options</vt:lpstr>
      <vt:lpstr>Alternative Therapies</vt:lpstr>
      <vt:lpstr>Cognitive Behavioral Interventions</vt:lpstr>
      <vt:lpstr>Meditation/Relaxation</vt:lpstr>
      <vt:lpstr>Movement &amp; Exercise </vt:lpstr>
      <vt:lpstr>Movement &amp; Exercise Addiction &amp; Pain </vt:lpstr>
      <vt:lpstr>Group Support Oriented to Positive Self-Management</vt:lpstr>
      <vt:lpstr>Engagement (Distraction)</vt:lpstr>
      <vt:lpstr>Ethical Considerations</vt:lpstr>
      <vt:lpstr>Ethical Concerns in the Use of Opioids</vt:lpstr>
      <vt:lpstr>Resolving Ethical Tension  Good Medical Care</vt:lpstr>
      <vt:lpstr>Conclusion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RANDALL HUDSPETH</dc:creator>
  <cp:lastModifiedBy>Walheys</cp:lastModifiedBy>
  <cp:revision>2</cp:revision>
  <dcterms:created xsi:type="dcterms:W3CDTF">2019-03-18T16:36:51Z</dcterms:created>
  <dcterms:modified xsi:type="dcterms:W3CDTF">2019-04-17T22:28:05Z</dcterms:modified>
</cp:coreProperties>
</file>