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09"/>
  </p:notesMasterIdLst>
  <p:handoutMasterIdLst>
    <p:handoutMasterId r:id="rId110"/>
  </p:handoutMasterIdLst>
  <p:sldIdLst>
    <p:sldId id="402" r:id="rId2"/>
    <p:sldId id="430" r:id="rId3"/>
    <p:sldId id="435" r:id="rId4"/>
    <p:sldId id="436" r:id="rId5"/>
    <p:sldId id="438" r:id="rId6"/>
    <p:sldId id="357" r:id="rId7"/>
    <p:sldId id="358" r:id="rId8"/>
    <p:sldId id="264" r:id="rId9"/>
    <p:sldId id="356" r:id="rId10"/>
    <p:sldId id="362" r:id="rId11"/>
    <p:sldId id="363" r:id="rId12"/>
    <p:sldId id="361" r:id="rId13"/>
    <p:sldId id="365" r:id="rId14"/>
    <p:sldId id="366" r:id="rId15"/>
    <p:sldId id="398" r:id="rId16"/>
    <p:sldId id="399" r:id="rId17"/>
    <p:sldId id="400" r:id="rId18"/>
    <p:sldId id="368" r:id="rId19"/>
    <p:sldId id="369" r:id="rId20"/>
    <p:sldId id="345" r:id="rId21"/>
    <p:sldId id="387" r:id="rId22"/>
    <p:sldId id="282" r:id="rId23"/>
    <p:sldId id="267" r:id="rId24"/>
    <p:sldId id="327" r:id="rId25"/>
    <p:sldId id="406" r:id="rId26"/>
    <p:sldId id="275" r:id="rId27"/>
    <p:sldId id="266" r:id="rId28"/>
    <p:sldId id="372" r:id="rId29"/>
    <p:sldId id="374" r:id="rId30"/>
    <p:sldId id="375" r:id="rId31"/>
    <p:sldId id="376" r:id="rId32"/>
    <p:sldId id="370" r:id="rId33"/>
    <p:sldId id="377" r:id="rId34"/>
    <p:sldId id="389" r:id="rId35"/>
    <p:sldId id="390" r:id="rId36"/>
    <p:sldId id="420" r:id="rId37"/>
    <p:sldId id="391" r:id="rId38"/>
    <p:sldId id="421" r:id="rId39"/>
    <p:sldId id="422" r:id="rId40"/>
    <p:sldId id="379" r:id="rId41"/>
    <p:sldId id="265" r:id="rId42"/>
    <p:sldId id="268" r:id="rId43"/>
    <p:sldId id="269" r:id="rId44"/>
    <p:sldId id="305" r:id="rId45"/>
    <p:sldId id="270" r:id="rId46"/>
    <p:sldId id="281" r:id="rId47"/>
    <p:sldId id="407" r:id="rId48"/>
    <p:sldId id="388" r:id="rId49"/>
    <p:sldId id="347" r:id="rId50"/>
    <p:sldId id="330" r:id="rId51"/>
    <p:sldId id="331" r:id="rId52"/>
    <p:sldId id="283" r:id="rId53"/>
    <p:sldId id="392" r:id="rId54"/>
    <p:sldId id="285" r:id="rId55"/>
    <p:sldId id="393" r:id="rId56"/>
    <p:sldId id="394" r:id="rId57"/>
    <p:sldId id="395" r:id="rId58"/>
    <p:sldId id="396" r:id="rId59"/>
    <p:sldId id="302" r:id="rId60"/>
    <p:sldId id="303" r:id="rId61"/>
    <p:sldId id="304" r:id="rId62"/>
    <p:sldId id="423" r:id="rId63"/>
    <p:sldId id="425" r:id="rId64"/>
    <p:sldId id="426" r:id="rId65"/>
    <p:sldId id="424" r:id="rId66"/>
    <p:sldId id="403" r:id="rId67"/>
    <p:sldId id="408" r:id="rId68"/>
    <p:sldId id="409" r:id="rId69"/>
    <p:sldId id="335" r:id="rId70"/>
    <p:sldId id="410" r:id="rId71"/>
    <p:sldId id="412" r:id="rId72"/>
    <p:sldId id="411" r:id="rId73"/>
    <p:sldId id="413" r:id="rId74"/>
    <p:sldId id="414" r:id="rId75"/>
    <p:sldId id="415" r:id="rId76"/>
    <p:sldId id="416" r:id="rId77"/>
    <p:sldId id="417" r:id="rId78"/>
    <p:sldId id="310" r:id="rId79"/>
    <p:sldId id="382" r:id="rId80"/>
    <p:sldId id="383" r:id="rId81"/>
    <p:sldId id="342" r:id="rId82"/>
    <p:sldId id="397" r:id="rId83"/>
    <p:sldId id="418" r:id="rId84"/>
    <p:sldId id="351" r:id="rId85"/>
    <p:sldId id="350" r:id="rId86"/>
    <p:sldId id="352" r:id="rId87"/>
    <p:sldId id="292" r:id="rId88"/>
    <p:sldId id="293" r:id="rId89"/>
    <p:sldId id="306" r:id="rId90"/>
    <p:sldId id="307" r:id="rId91"/>
    <p:sldId id="419" r:id="rId92"/>
    <p:sldId id="272" r:id="rId93"/>
    <p:sldId id="308" r:id="rId94"/>
    <p:sldId id="309" r:id="rId95"/>
    <p:sldId id="311" r:id="rId96"/>
    <p:sldId id="313" r:id="rId97"/>
    <p:sldId id="312" r:id="rId98"/>
    <p:sldId id="432" r:id="rId99"/>
    <p:sldId id="315" r:id="rId100"/>
    <p:sldId id="316" r:id="rId101"/>
    <p:sldId id="317" r:id="rId102"/>
    <p:sldId id="318" r:id="rId103"/>
    <p:sldId id="319" r:id="rId104"/>
    <p:sldId id="433" r:id="rId105"/>
    <p:sldId id="434" r:id="rId106"/>
    <p:sldId id="427" r:id="rId107"/>
    <p:sldId id="428" r:id="rId10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ddad, chris (goddarcm)" initials="gc(" lastIdx="1" clrIdx="0">
    <p:extLst>
      <p:ext uri="{19B8F6BF-5375-455C-9EA6-DF929625EA0E}">
        <p15:presenceInfo xmlns:p15="http://schemas.microsoft.com/office/powerpoint/2012/main" userId="S-1-5-21-1757981266-1383384898-725345543-4053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2066" autoAdjust="0"/>
  </p:normalViewPr>
  <p:slideViewPr>
    <p:cSldViewPr>
      <p:cViewPr>
        <p:scale>
          <a:sx n="119" d="100"/>
          <a:sy n="119" d="100"/>
        </p:scale>
        <p:origin x="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7T07:53:50.22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E940B9-1F01-4F0A-ACBA-F6AD79C89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4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3354186-5327-478F-8E68-91285F9A2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033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Psychology</a:t>
            </a:r>
            <a:r>
              <a:rPr lang="en-US" baseline="0" dirty="0"/>
              <a:t> -3 types of </a:t>
            </a:r>
            <a:r>
              <a:rPr lang="en-US" baseline="0" dirty="0" err="1"/>
              <a:t>pt’s</a:t>
            </a:r>
            <a:r>
              <a:rPr lang="en-US" baseline="0" dirty="0"/>
              <a:t>- crazy, rich, and scary kids--</a:t>
            </a:r>
            <a:r>
              <a:rPr lang="en-US" baseline="0" dirty="0">
                <a:sym typeface="Wingdings" panose="05000000000000000000" pitchFamily="2" charset="2"/>
              </a:rPr>
              <a:t> UC 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Back to school for office, script pad, unequivocal power 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Adjunct faculty – get back at system that robbed me of my first 24 years of life and 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186-5327-478F-8E68-91285F9A2CF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477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America and Europe – Viral and HIV, </a:t>
            </a:r>
            <a:r>
              <a:rPr lang="en-US" dirty="0" err="1"/>
              <a:t>strept</a:t>
            </a:r>
            <a:r>
              <a:rPr lang="en-US" dirty="0"/>
              <a:t> </a:t>
            </a:r>
          </a:p>
          <a:p>
            <a:r>
              <a:rPr lang="en-US" dirty="0"/>
              <a:t>Vibrio – food (sea food) &amp; </a:t>
            </a:r>
            <a:r>
              <a:rPr lang="en-US" dirty="0" err="1"/>
              <a:t>florida</a:t>
            </a:r>
            <a:r>
              <a:rPr lang="en-US" dirty="0"/>
              <a:t> red tide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54186-5327-478F-8E68-91285F9A2CFA}" type="slidenum">
              <a:rPr lang="en-US" altLang="en-US" smtClean="0"/>
              <a:pPr/>
              <a:t>97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5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982EC5-89BD-43D6-99FA-CF10D17BCA44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55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186-5327-478F-8E68-91285F9A2CFA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88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Comorbidities like HTN, atherosclerosis, and CKD are result in turbulent</a:t>
            </a:r>
            <a:r>
              <a:rPr lang="en-US" baseline="0" dirty="0"/>
              <a:t> flow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186-5327-478F-8E68-91285F9A2CFA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3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Streptococcal</a:t>
            </a:r>
            <a:r>
              <a:rPr lang="en-US" baseline="0" dirty="0"/>
              <a:t> endocarditis – GI</a:t>
            </a:r>
          </a:p>
          <a:p>
            <a:r>
              <a:rPr lang="en-US" baseline="0" dirty="0" err="1"/>
              <a:t>Enterococcal</a:t>
            </a:r>
            <a:r>
              <a:rPr lang="en-US" baseline="0" dirty="0"/>
              <a:t> – urinary -&gt; Batson’s plexus leads to vertebral abscess leading to endocarditis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54186-5327-478F-8E68-91285F9A2CFA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26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D67DBE-AF58-42EA-935E-E49BD0B846A7}" type="slidenum">
              <a:rPr lang="en-US" altLang="en-US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890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62F02CC-A7AB-47EF-ACA4-92828B8C34CF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2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9F56F08-6E5D-4811-A1DF-01A2C50A1CF0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34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Preceded by days of flu-like illness then hallmark symptoms shortly after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54186-5327-478F-8E68-91285F9A2CFA}" type="slidenum">
              <a:rPr lang="en-US" altLang="en-US" smtClean="0"/>
              <a:pPr/>
              <a:t>96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21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343109E-FAAE-4EF7-81D0-6463876E4D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62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0D0BF51-34A3-4DA6-84BA-17F17A6494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77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0D0BF51-34A3-4DA6-84BA-17F17A6494E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73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0D0BF51-34A3-4DA6-84BA-17F17A6494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82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0D0BF51-34A3-4DA6-84BA-17F17A6494E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934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0D0BF51-34A3-4DA6-84BA-17F17A6494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2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942A1-A076-4985-8BF4-8892943F3E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31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3787-F641-4553-A14D-51068E51BD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236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4A6C-7077-43E6-BB6E-5A2924693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2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4BA4D-70A8-4138-81BC-722BCDF0F3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93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B658E9-D3F6-4BA8-AE2C-E2964D873B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35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70298C-E2F2-4215-9535-A88CD52167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46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D7155C1-560F-47A4-93F2-081D8720849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99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29A8-B83D-4B14-A05D-E2BAA09A47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3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2D13-A77A-4923-93D6-E5665A4801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3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8A2F-3BA7-4C17-AD0C-C31099AA65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39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AD97728-FFC3-41BC-992D-F7CEC48D84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D0BF51-34A3-4DA6-84BA-17F17A6494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0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algn="ctr" eaLnBrk="1" hangingPunct="1"/>
            <a:r>
              <a:rPr lang="en-US" altLang="en-US" sz="4400" b="1" dirty="0">
                <a:solidFill>
                  <a:schemeClr val="tx1"/>
                </a:solidFill>
              </a:rPr>
              <a:t>Infectious Endocarditis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Chris Goddard, CNP</a:t>
            </a:r>
          </a:p>
          <a:p>
            <a:pPr eaLnBrk="1" hangingPunct="1"/>
            <a:r>
              <a:rPr lang="en-US" altLang="en-US" sz="3200" dirty="0"/>
              <a:t>Infectious Disease UCMC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Infective Endocarditis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Adult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MVP – prominent predisposing factor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High prevalence in population</a:t>
            </a:r>
          </a:p>
          <a:p>
            <a:pPr lvl="3">
              <a:lnSpc>
                <a:spcPct val="90000"/>
              </a:lnSpc>
            </a:pPr>
            <a:r>
              <a:rPr lang="en-US" sz="1800" dirty="0" err="1">
                <a:solidFill>
                  <a:schemeClr val="tx1"/>
                </a:solidFill>
              </a:rPr>
              <a:t>viridans</a:t>
            </a:r>
            <a:r>
              <a:rPr lang="en-US" sz="1800" dirty="0">
                <a:solidFill>
                  <a:schemeClr val="tx1"/>
                </a:solidFill>
              </a:rPr>
              <a:t> group streptococci (oral flora)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</a:rPr>
              <a:t>20% in young women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Accounts for 7 – 30% NVE in cases not related to drug abuse or nosocomial infection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Relative risk in MVP ~3.5 – 8.2, largely confined to patients with murmur, but also increased in men and patients &gt;45 years old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MVP with murmur – 	incidence IE 52/100/000 pt.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MVP w/o  murmur – 	incidence IE 4.6/100,000 pt. years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PERICARDITIS</a:t>
            </a:r>
            <a:r>
              <a:rPr lang="en-US" alt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Auto-immune predisposition (SLE)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Clinical characteristics- fever, substernal chest pain, relieved by sitting up &amp; leaning forward, pericardial rub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CXR - enlarged silhouette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EKG - generalized ST segment elevations without reciprocal ST depression, low voltage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Echo - demonstrates significant amounts of pericardial fluid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PERICARDITIS</a:t>
            </a:r>
            <a:r>
              <a:rPr lang="en-US" altLang="en-US">
                <a:solidFill>
                  <a:schemeClr val="tx1"/>
                </a:solidFill>
              </a:rPr>
              <a:t> - </a:t>
            </a:r>
            <a:r>
              <a:rPr lang="en-US" altLang="en-US" b="1">
                <a:solidFill>
                  <a:schemeClr val="tx1"/>
                </a:solidFill>
              </a:rPr>
              <a:t>ETIOLOGY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Non-infectious-uremia,neopl.,trauma,MI, Dressler’s syndrome, connective tissue dis.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Infectious causes -Viral- enteroviruses- coxsackievirus A&amp;B, echovirus. Influenza, mumps, varicella,EBV,CMV.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Bacterial- tuberculous. Others- fungi, rick., chalym. Mycoplasma, protozoa &amp; Legionella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Idiopathic or non-specific 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DIAGNOSIS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OF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PERICARDITIS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Cultures - viral cx of pharynx, fecal sp. &amp; pericardial fluid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Serologic testing - acute &amp; convalescent sera for antibodies to potential pathogens (cox. B virus or  other enteroviruses)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Pericardial drainage &amp; biopsy -fluid &amp; tissue can be cx for virus &amp; tissue examined by histologic &amp; immunofluorescent tech.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Treatment duration based on CRP ~3 months </a:t>
            </a:r>
          </a:p>
          <a:p>
            <a:r>
              <a:rPr lang="en-US" dirty="0">
                <a:solidFill>
                  <a:schemeClr val="tx1"/>
                </a:solidFill>
              </a:rPr>
              <a:t>NSAIDS’s + colchicine – NSAID’s discontinuation if pain is no longer present after two weeks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colchicine</a:t>
            </a:r>
            <a:r>
              <a:rPr lang="en-US" dirty="0"/>
              <a:t> 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Avoid steroids due to reoccurrence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Cardiac tamponade – </a:t>
            </a:r>
            <a:r>
              <a:rPr lang="en-US" dirty="0">
                <a:solidFill>
                  <a:schemeClr val="tx1"/>
                </a:solidFill>
              </a:rPr>
              <a:t>pericardiocentesis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CONSTRICTIVE PERICARDITIS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avenues for IE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Oritavancin</a:t>
            </a:r>
            <a:r>
              <a:rPr lang="en-US" dirty="0"/>
              <a:t> &amp; </a:t>
            </a:r>
            <a:r>
              <a:rPr lang="en-US" dirty="0" err="1"/>
              <a:t>Dalbavancin</a:t>
            </a:r>
            <a:r>
              <a:rPr lang="en-US" dirty="0"/>
              <a:t> – </a:t>
            </a:r>
            <a:r>
              <a:rPr lang="en-US" dirty="0" err="1"/>
              <a:t>lipoglycopeptide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Excreted extremely slowly (~&lt;5% in urine and &lt;1% stool at 14 days) </a:t>
            </a:r>
          </a:p>
          <a:p>
            <a:pPr lvl="1"/>
            <a:r>
              <a:rPr lang="en-US" dirty="0"/>
              <a:t>Well tolerated with no clinically consequential changes in renal, hepatic, or hematological indices</a:t>
            </a:r>
          </a:p>
        </p:txBody>
      </p:sp>
    </p:spTree>
    <p:extLst>
      <p:ext uri="{BB962C8B-B14F-4D97-AF65-F5344CB8AC3E}">
        <p14:creationId xmlns:p14="http://schemas.microsoft.com/office/powerpoint/2010/main" val="32684746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implications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Median survival is ~5 years post IE (based on studies in early 2000’s) </a:t>
            </a:r>
          </a:p>
          <a:p>
            <a:pPr lvl="1"/>
            <a:r>
              <a:rPr lang="en-US" dirty="0"/>
              <a:t>Early surgical intervention with sever HF, overall better outcomes with later (3 months) surgery </a:t>
            </a:r>
          </a:p>
          <a:p>
            <a:pPr lvl="1"/>
            <a:r>
              <a:rPr lang="en-US" dirty="0"/>
              <a:t>IVDU is the diagnosis that needs most attention </a:t>
            </a:r>
          </a:p>
          <a:p>
            <a:pPr lvl="1"/>
            <a:r>
              <a:rPr lang="en-US" dirty="0"/>
              <a:t>Left sided IE and HF </a:t>
            </a:r>
          </a:p>
          <a:p>
            <a:r>
              <a:rPr lang="en-US" dirty="0"/>
              <a:t>HF management and CKD management </a:t>
            </a:r>
          </a:p>
        </p:txBody>
      </p:sp>
    </p:spTree>
    <p:extLst>
      <p:ext uri="{BB962C8B-B14F-4D97-AF65-F5344CB8AC3E}">
        <p14:creationId xmlns:p14="http://schemas.microsoft.com/office/powerpoint/2010/main" val="29160976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24538"/>
            <a:ext cx="6400800" cy="3777622"/>
          </a:xfrm>
        </p:spPr>
        <p:txBody>
          <a:bodyPr/>
          <a:lstStyle/>
          <a:p>
            <a:r>
              <a:rPr lang="en-US" dirty="0"/>
              <a:t>Unbelievably adorable 2 </a:t>
            </a:r>
            <a:r>
              <a:rPr lang="en-US" dirty="0" err="1"/>
              <a:t>yo</a:t>
            </a:r>
            <a:r>
              <a:rPr lang="en-US" dirty="0"/>
              <a:t> with </a:t>
            </a:r>
            <a:r>
              <a:rPr lang="en-US" dirty="0" err="1"/>
              <a:t>PMhx</a:t>
            </a:r>
            <a:r>
              <a:rPr lang="en-US" dirty="0"/>
              <a:t> of CHD s/p pulmonic valve creation ~2 years prior </a:t>
            </a:r>
          </a:p>
          <a:p>
            <a:r>
              <a:rPr lang="en-US" dirty="0"/>
              <a:t>1.5 weeks of intermittent (low grade) fevers, no other signs of overt illness</a:t>
            </a:r>
          </a:p>
          <a:p>
            <a:pPr lvl="1"/>
            <a:r>
              <a:rPr lang="en-US" dirty="0"/>
              <a:t>Social history: daughter of a brilliant and charming father who works in infectious disease NP and mother is notably attractive and brilliant </a:t>
            </a:r>
          </a:p>
        </p:txBody>
      </p:sp>
    </p:spTree>
    <p:extLst>
      <p:ext uri="{BB962C8B-B14F-4D97-AF65-F5344CB8AC3E}">
        <p14:creationId xmlns:p14="http://schemas.microsoft.com/office/powerpoint/2010/main" val="418219892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762000"/>
            <a:ext cx="6591985" cy="2057400"/>
          </a:xfrm>
        </p:spPr>
        <p:txBody>
          <a:bodyPr/>
          <a:lstStyle/>
          <a:p>
            <a:r>
              <a:rPr lang="en-US" dirty="0"/>
              <a:t>Organism: </a:t>
            </a:r>
            <a:r>
              <a:rPr lang="en-US" dirty="0" err="1"/>
              <a:t>strept</a:t>
            </a:r>
            <a:r>
              <a:rPr lang="en-US" dirty="0"/>
              <a:t> mitis </a:t>
            </a:r>
          </a:p>
          <a:p>
            <a:r>
              <a:rPr lang="en-US" dirty="0"/>
              <a:t>Treated with ceftriaxone BID + gent synergism for 2 weeks, valve replacement and 4 more weeks of CTX monotherapy, completing a 6 week course. Acute antibiotic treatment course to be followed by lifetime embarrassment and doting over by father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33" y="3486149"/>
            <a:ext cx="2997200" cy="224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03769"/>
            <a:ext cx="268605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16" y="2803769"/>
            <a:ext cx="2664018" cy="355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9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Infective Endocarditis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Adult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Rheumatic Heart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20 – 25% of cases of IE in 1970’s &amp; 80’s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 7 – 18% of cases in recent reported series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Mitral site more common in women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Aortic site more common in 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Congenital Heart Disease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10 – 20% of cases in young adults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 8% of cases in older adults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PDA, VSD, bicuspid aortic valve (esp. in men&gt;60)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Infective Endocarditis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Pediatric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The vast majority (75-90%) of cases after the neonatal period are associated with an underlying congenital abnormality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Aortic valve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VSD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Tetralogy of </a:t>
            </a:r>
            <a:r>
              <a:rPr lang="en-US" altLang="en-US" sz="2000" dirty="0" err="1">
                <a:solidFill>
                  <a:schemeClr val="tx1"/>
                </a:solidFill>
              </a:rPr>
              <a:t>Fallot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Microbiology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Neonates: 	S. aureus, </a:t>
            </a:r>
            <a:r>
              <a:rPr lang="en-US" altLang="en-US" sz="2400" dirty="0" err="1">
                <a:solidFill>
                  <a:schemeClr val="tx1"/>
                </a:solidFill>
              </a:rPr>
              <a:t>coag</a:t>
            </a:r>
            <a:r>
              <a:rPr lang="en-US" altLang="en-US" sz="2400" dirty="0">
                <a:solidFill>
                  <a:schemeClr val="tx1"/>
                </a:solidFill>
              </a:rPr>
              <a:t> – staph, group B strep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Older children: 40% strep, S. aureus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Infective Endocarditis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Intravenous Drug Abuse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Risk is 2 – 5% per pt./year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Tendency to involve right-sided valves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Distribution in clinical series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46 – 78% tricuspid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24 – 32% mitral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 8 – 19% aortic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Underlying valve normal in 75 – 93%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S. aureus predominant organism (&gt;50%, 60-70% of tricuspid cases)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Infective Endocarditis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Intravenous Drug Abuse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Increased frequency of gram negative infection such as P. aeruginosa &amp; fungal infections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High concordance of HIV positivity &amp; IE (27-73%)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HIV status does not in itself modify clinical picture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Survival is decreased if CD4 count &lt; 200/mm</a:t>
            </a:r>
            <a:r>
              <a:rPr lang="en-US" altLang="en-US" baseline="30000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Infective Endocarditis in the 21st Century</a:t>
            </a:r>
            <a:br>
              <a:rPr lang="en-US" altLang="en-US" sz="4000" b="1" dirty="0">
                <a:solidFill>
                  <a:schemeClr val="tx1"/>
                </a:solidFill>
              </a:rPr>
            </a:b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International Collaboration on Endocarditis (ICE) was established in 1999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From June 2000 through September 2005, 2781 adult patients with definite IE (by modified Duke criteria) were enrolled from 58 sites in 25 countries.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 The median age of the cohort was 58. Most patients (72%) had native-valve IE, and 23% of episodes were categorized as healthcare associated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80010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Infective Endocarditis in the 21st Century</a:t>
            </a:r>
            <a:br>
              <a:rPr lang="en-US" altLang="en-US" sz="4000" b="1" dirty="0">
                <a:solidFill>
                  <a:schemeClr val="tx1"/>
                </a:solidFill>
              </a:rPr>
            </a:b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The most common predisposing factors were native-valve disease (32%), an invasive procedure during the previous 60 days (27%), congenital heart disease (12%), and active intravenous drug use (10%). </a:t>
            </a:r>
          </a:p>
          <a:p>
            <a:pPr eaLnBrk="1" hangingPunct="1"/>
            <a:r>
              <a:rPr lang="en-US" altLang="en-US" sz="2800" i="1" dirty="0">
                <a:solidFill>
                  <a:schemeClr val="tx1"/>
                </a:solidFill>
              </a:rPr>
              <a:t>Staphylococcus aureus</a:t>
            </a:r>
            <a:r>
              <a:rPr lang="en-US" altLang="en-US" sz="2800" dirty="0">
                <a:solidFill>
                  <a:schemeClr val="tx1"/>
                </a:solidFill>
              </a:rPr>
              <a:t> was the most common causative organism (31%), followed by </a:t>
            </a:r>
            <a:r>
              <a:rPr lang="en-US" altLang="en-US" sz="2800" dirty="0" err="1">
                <a:solidFill>
                  <a:schemeClr val="tx1"/>
                </a:solidFill>
              </a:rPr>
              <a:t>viridans</a:t>
            </a:r>
            <a:r>
              <a:rPr lang="en-US" altLang="en-US" sz="2800" dirty="0">
                <a:solidFill>
                  <a:schemeClr val="tx1"/>
                </a:solidFill>
              </a:rPr>
              <a:t> group streptococci (VGS; 17%).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Infective Endocarditis in the 21st Century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Most patients (77%) presented  1 month after symptom onset, and few exhibited the classic findings of splinter hemorrhages (8%), </a:t>
            </a:r>
            <a:r>
              <a:rPr lang="en-US" altLang="en-US" dirty="0" err="1">
                <a:solidFill>
                  <a:schemeClr val="tx1"/>
                </a:solidFill>
              </a:rPr>
              <a:t>Janeway</a:t>
            </a:r>
            <a:r>
              <a:rPr lang="en-US" altLang="en-US" dirty="0">
                <a:solidFill>
                  <a:schemeClr val="tx1"/>
                </a:solidFill>
              </a:rPr>
              <a:t> lesions (5%), Osler nodes (3%), or Roth spots (2%). Serious complications included congestive heart failure (32%), </a:t>
            </a:r>
            <a:r>
              <a:rPr lang="en-US" altLang="en-US" dirty="0" err="1">
                <a:solidFill>
                  <a:schemeClr val="tx1"/>
                </a:solidFill>
              </a:rPr>
              <a:t>nonstroke</a:t>
            </a:r>
            <a:r>
              <a:rPr lang="en-US" altLang="en-US" dirty="0">
                <a:solidFill>
                  <a:schemeClr val="tx1"/>
                </a:solidFill>
              </a:rPr>
              <a:t> embolic events (23%), stroke (17%), and </a:t>
            </a:r>
            <a:r>
              <a:rPr lang="en-US" altLang="en-US" dirty="0" err="1">
                <a:solidFill>
                  <a:schemeClr val="tx1"/>
                </a:solidFill>
              </a:rPr>
              <a:t>intracardiac</a:t>
            </a:r>
            <a:r>
              <a:rPr lang="en-US" altLang="en-US" dirty="0">
                <a:solidFill>
                  <a:schemeClr val="tx1"/>
                </a:solidFill>
              </a:rPr>
              <a:t> abscess (14%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Pathophysiology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Clinical manifestations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Direct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Constitutional symptoms of infection (cytokine)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Indirect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Local destructive effects of infection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Septic Embolization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chemeClr val="tx1"/>
                </a:solidFill>
              </a:rPr>
              <a:t>Hematogenous</a:t>
            </a:r>
            <a:r>
              <a:rPr lang="en-US" altLang="en-US" dirty="0">
                <a:solidFill>
                  <a:schemeClr val="tx1"/>
                </a:solidFill>
              </a:rPr>
              <a:t> seeding of infection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May present as local infection or persistent fever, metastatic abscesses may be small, </a:t>
            </a:r>
            <a:r>
              <a:rPr lang="en-US" altLang="en-US" dirty="0" err="1">
                <a:solidFill>
                  <a:schemeClr val="tx1"/>
                </a:solidFill>
              </a:rPr>
              <a:t>miliary</a:t>
            </a:r>
            <a:endParaRPr lang="en-US" altLang="en-US" dirty="0">
              <a:solidFill>
                <a:schemeClr val="tx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Immune response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Immune complex or complement-mediated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Pathophysiology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Local destructive effects</a:t>
            </a:r>
          </a:p>
          <a:p>
            <a:pPr lvl="2" eaLnBrk="1" hangingPunct="1"/>
            <a:r>
              <a:rPr lang="en-US" altLang="en-US" dirty="0" err="1">
                <a:solidFill>
                  <a:schemeClr val="tx1"/>
                </a:solidFill>
              </a:rPr>
              <a:t>Valvular</a:t>
            </a:r>
            <a:r>
              <a:rPr lang="en-US" altLang="en-US" dirty="0">
                <a:solidFill>
                  <a:schemeClr val="tx1"/>
                </a:solidFill>
              </a:rPr>
              <a:t> distortion/destruction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Chordal rupture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Perforation/fistula formation</a:t>
            </a:r>
          </a:p>
          <a:p>
            <a:pPr lvl="2" eaLnBrk="1" hangingPunct="1"/>
            <a:r>
              <a:rPr lang="en-US" altLang="en-US" dirty="0" err="1">
                <a:solidFill>
                  <a:schemeClr val="tx1"/>
                </a:solidFill>
              </a:rPr>
              <a:t>Paravalvular</a:t>
            </a:r>
            <a:r>
              <a:rPr lang="en-US" altLang="en-US" dirty="0">
                <a:solidFill>
                  <a:schemeClr val="tx1"/>
                </a:solidFill>
              </a:rPr>
              <a:t> abscess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Conduction abnormalities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Purulent pericarditis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Functional valve obstruction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Went to Archbishop Moeller HS ’04</a:t>
            </a:r>
          </a:p>
          <a:p>
            <a:r>
              <a:rPr lang="en-US" dirty="0"/>
              <a:t>Undergrad @ Kent State University – major in nursing and minor in psych ‘09</a:t>
            </a:r>
          </a:p>
          <a:p>
            <a:r>
              <a:rPr lang="en-US" dirty="0"/>
              <a:t>UCMC neuroscience nurse for ~5 years</a:t>
            </a:r>
          </a:p>
          <a:p>
            <a:r>
              <a:rPr lang="en-US" dirty="0"/>
              <a:t>Acute Care of </a:t>
            </a:r>
            <a:r>
              <a:rPr lang="en-US" dirty="0" err="1"/>
              <a:t>Gero</a:t>
            </a:r>
            <a:r>
              <a:rPr lang="en-US" dirty="0"/>
              <a:t>/Adult ‘14</a:t>
            </a:r>
          </a:p>
          <a:p>
            <a:r>
              <a:rPr lang="en-US" dirty="0"/>
              <a:t>~6 years with Infectious Disease at UCMC</a:t>
            </a:r>
          </a:p>
          <a:p>
            <a:r>
              <a:rPr lang="en-US" dirty="0"/>
              <a:t>Adjunct faculty at UC </a:t>
            </a:r>
            <a:r>
              <a:rPr lang="en-US" dirty="0" err="1"/>
              <a:t>CoN</a:t>
            </a:r>
            <a:r>
              <a:rPr lang="en-US" dirty="0"/>
              <a:t> and NKU </a:t>
            </a:r>
            <a:r>
              <a:rPr lang="en-US" dirty="0" err="1"/>
              <a:t>CoN</a:t>
            </a:r>
            <a:endParaRPr lang="en-US" dirty="0"/>
          </a:p>
          <a:p>
            <a:endParaRPr lang="en-US" dirty="0"/>
          </a:p>
          <a:p>
            <a:r>
              <a:rPr lang="en-US" dirty="0"/>
              <a:t>674 diagnostic codes entered in last year</a:t>
            </a:r>
          </a:p>
        </p:txBody>
      </p:sp>
    </p:spTree>
    <p:extLst>
      <p:ext uri="{BB962C8B-B14F-4D97-AF65-F5344CB8AC3E}">
        <p14:creationId xmlns:p14="http://schemas.microsoft.com/office/powerpoint/2010/main" val="52620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0"/>
            <a:ext cx="6473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704850"/>
            <a:ext cx="7288213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00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Staph aureus Bacteremia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Prevalence if IE is variable 13-25%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Factors associated with increased probability include: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	Community acquisition, absence of a primary focus, presence of metastatic sequelae, &amp; fever or bacteremia &gt;3 days after removal of catheter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Common Clinical Findings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History of cardiac risk factors or IVDA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Fever, malaise, night sweats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New </a:t>
            </a:r>
            <a:r>
              <a:rPr lang="en-US" altLang="en-US" b="1" dirty="0" err="1">
                <a:solidFill>
                  <a:schemeClr val="tx1"/>
                </a:solidFill>
              </a:rPr>
              <a:t>regurgitant</a:t>
            </a:r>
            <a:r>
              <a:rPr lang="en-US" altLang="en-US" b="1" dirty="0">
                <a:solidFill>
                  <a:schemeClr val="tx1"/>
                </a:solidFill>
              </a:rPr>
              <a:t> murmur, heart failure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Less common:</a:t>
            </a:r>
          </a:p>
          <a:p>
            <a:pPr lvl="1"/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Janeway</a:t>
            </a:r>
            <a:r>
              <a:rPr lang="en-US" altLang="en-US" b="1" dirty="0">
                <a:solidFill>
                  <a:schemeClr val="tx1"/>
                </a:solidFill>
              </a:rPr>
              <a:t> lesions, Osler nodes, Roth spots – absent in 80-90% </a:t>
            </a:r>
          </a:p>
          <a:p>
            <a:pPr lvl="1"/>
            <a:r>
              <a:rPr lang="en-US" altLang="en-US" b="1" dirty="0">
                <a:solidFill>
                  <a:schemeClr val="tx1"/>
                </a:solidFill>
              </a:rPr>
              <a:t>Splenomegaly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</a:rPr>
              <a:t>Clinical Situations Constituting High Risk for Complications for IE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Prosthetic cardiac valves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Left-sided IE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i="1" dirty="0">
                <a:solidFill>
                  <a:schemeClr val="tx1"/>
                </a:solidFill>
              </a:rPr>
              <a:t>S aureus</a:t>
            </a:r>
            <a:r>
              <a:rPr lang="en-US" altLang="en-US" sz="2800" dirty="0">
                <a:solidFill>
                  <a:schemeClr val="tx1"/>
                </a:solidFill>
              </a:rPr>
              <a:t> IE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Fungal IE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Previous IE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Prolonged clinical symptoms ( 3 months)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Cyanotic congenital heart disease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Patients with systemic to pulmonary shunts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Poor clinical response to antimicrobial therapy</a:t>
            </a:r>
            <a:br>
              <a:rPr lang="en-US" altLang="en-US" sz="2800" dirty="0">
                <a:solidFill>
                  <a:schemeClr val="tx1"/>
                </a:solidFill>
              </a:rPr>
            </a:b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5" name="Picture 2" descr="Osler nodes, although not specific for&#10;endocarditis, may occur in 10% to 25% of all&#10;cases and are generally seen in subac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8382000" cy="6292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08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152400"/>
            <a:ext cx="913384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639762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Clinical Manifestations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30723" name="Picture 6" descr="Janeway lesion on the f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5626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3048000" y="5562600"/>
            <a:ext cx="3294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/>
              <a:t>Janeway</a:t>
            </a:r>
            <a:r>
              <a:rPr lang="en-US" altLang="en-US" b="1" dirty="0"/>
              <a:t> Lesion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Splinter Hemorrhage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895600" y="1828800"/>
          <a:ext cx="3405188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Photo Editor Photo" r:id="rId3" imgW="1638529" imgH="2172003" progId="MSPhotoEd.3">
                  <p:embed/>
                </p:oleObj>
              </mc:Choice>
              <mc:Fallback>
                <p:oleObj name="Photo Editor Photo" r:id="rId3" imgW="1638529" imgH="2172003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405188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Osler’s Nodes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50" y="2390774"/>
            <a:ext cx="3786056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general cardiac knowledge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0"/>
            <a:ext cx="2453736" cy="2286000"/>
          </a:xfrm>
        </p:spPr>
      </p:pic>
      <p:sp>
        <p:nvSpPr>
          <p:cNvPr id="8" name="TextBox 7"/>
          <p:cNvSpPr txBox="1"/>
          <p:nvPr/>
        </p:nvSpPr>
        <p:spPr>
          <a:xfrm>
            <a:off x="30480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6046"/>
            <a:ext cx="2453736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237783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female</a:t>
            </a:r>
          </a:p>
        </p:txBody>
      </p:sp>
    </p:spTree>
    <p:extLst>
      <p:ext uri="{BB962C8B-B14F-4D97-AF65-F5344CB8AC3E}">
        <p14:creationId xmlns:p14="http://schemas.microsoft.com/office/powerpoint/2010/main" val="3462521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Subconjunctival</a:t>
            </a: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b="1" dirty="0">
                <a:solidFill>
                  <a:schemeClr val="tx1"/>
                </a:solidFill>
              </a:rPr>
              <a:t>Hemorrhages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057400" y="1981200"/>
          <a:ext cx="5410200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Photo Editor Photo" r:id="rId3" imgW="1657581" imgH="1123810" progId="MSPhotoEd.3">
                  <p:embed/>
                </p:oleObj>
              </mc:Choice>
              <mc:Fallback>
                <p:oleObj name="Photo Editor Photo" r:id="rId3" imgW="1657581" imgH="1123810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5410200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Roth’s Spots</a:t>
            </a:r>
          </a:p>
        </p:txBody>
      </p:sp>
      <p:pic>
        <p:nvPicPr>
          <p:cNvPr id="34819" name="Picture 3" descr="r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57325"/>
            <a:ext cx="54864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Pathophysiology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Embolization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Clinically evident 11 – 43% of patients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Pathologically present 45 – 65%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High risk for embolization</a:t>
            </a:r>
          </a:p>
          <a:p>
            <a:pPr lvl="4" eaLnBrk="1" hangingPunct="1"/>
            <a:r>
              <a:rPr lang="en-US" altLang="en-US" dirty="0">
                <a:solidFill>
                  <a:schemeClr val="tx1"/>
                </a:solidFill>
              </a:rPr>
              <a:t>Large &gt; 10 mm vegetation</a:t>
            </a:r>
          </a:p>
          <a:p>
            <a:pPr lvl="4" eaLnBrk="1" hangingPunct="1"/>
            <a:r>
              <a:rPr lang="en-US" altLang="en-US" dirty="0">
                <a:solidFill>
                  <a:schemeClr val="tx1"/>
                </a:solidFill>
              </a:rPr>
              <a:t>Hypermobile vegetation</a:t>
            </a:r>
          </a:p>
          <a:p>
            <a:pPr lvl="4" eaLnBrk="1" hangingPunct="1"/>
            <a:r>
              <a:rPr lang="en-US" altLang="en-US" dirty="0">
                <a:solidFill>
                  <a:schemeClr val="tx1"/>
                </a:solidFill>
              </a:rPr>
              <a:t>Mitral vegetation's (esp. anterior leaflet)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Pulmonary (septic) – 65 – 75% of </a:t>
            </a:r>
            <a:r>
              <a:rPr lang="en-US" altLang="en-US" dirty="0" err="1">
                <a:solidFill>
                  <a:schemeClr val="tx1"/>
                </a:solidFill>
              </a:rPr>
              <a:t>i.v.</a:t>
            </a:r>
            <a:r>
              <a:rPr lang="en-US" altLang="en-US" dirty="0">
                <a:solidFill>
                  <a:schemeClr val="tx1"/>
                </a:solidFill>
              </a:rPr>
              <a:t> drug abusers with tricuspid IE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Embolization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Likely on of the most important parts of managing IE is management of complications IE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Systemic emboli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Incidence decreases with effective anti-microbial Rx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30200"/>
            <a:ext cx="80041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30200"/>
            <a:ext cx="80041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Neurological sequelae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Cerebritis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Earliest injury is at the brain parenchyma. Unlikely to be visualized on CT-&gt;</a:t>
            </a:r>
            <a:r>
              <a:rPr lang="en-US" altLang="en-US" sz="2200" dirty="0" err="1">
                <a:solidFill>
                  <a:schemeClr val="tx1"/>
                </a:solidFill>
              </a:rPr>
              <a:t>MRi</a:t>
            </a:r>
            <a:r>
              <a:rPr lang="en-US" altLang="en-US" sz="22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Pathology demonstrates inconsistent edema, necrosis without over destruction (thus </a:t>
            </a:r>
            <a:r>
              <a:rPr lang="en-US" altLang="en-US" sz="2200" dirty="0" err="1">
                <a:solidFill>
                  <a:schemeClr val="tx1"/>
                </a:solidFill>
              </a:rPr>
              <a:t>MRi</a:t>
            </a:r>
            <a:r>
              <a:rPr lang="en-US" altLang="en-US" sz="2200" dirty="0">
                <a:solidFill>
                  <a:schemeClr val="tx1"/>
                </a:solidFill>
              </a:rPr>
              <a:t>), microscopic petechial hemorrhagic activity accompanied by vascular congestion and inflammatory infiltrates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Embolic stroke 10-35 % of patients (in left sided IE) 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solidFill>
                  <a:schemeClr val="tx1"/>
                </a:solidFill>
              </a:rPr>
              <a:t>Affects surgical management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Mycotic aneurysm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13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30200"/>
            <a:ext cx="80041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CHF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en-US" altLang="en-US" sz="2100" dirty="0">
                <a:solidFill>
                  <a:schemeClr val="tx1"/>
                </a:solidFill>
              </a:rPr>
              <a:t>Occurs in ~ 40% of IE patients with great variation in severity. Largely dependent on size of vegetation – causing mechanical disruption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>
                <a:solidFill>
                  <a:schemeClr val="tx1"/>
                </a:solidFill>
              </a:rPr>
              <a:t>Most likely cause of death in IE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>
                <a:solidFill>
                  <a:schemeClr val="tx1"/>
                </a:solidFill>
              </a:rPr>
              <a:t>Most common in aortic valve IE </a:t>
            </a:r>
          </a:p>
          <a:p>
            <a:pPr lvl="1">
              <a:lnSpc>
                <a:spcPct val="80000"/>
              </a:lnSpc>
            </a:pPr>
            <a:r>
              <a:rPr lang="en-US" altLang="en-US" sz="2100" dirty="0">
                <a:solidFill>
                  <a:schemeClr val="tx1"/>
                </a:solidFill>
              </a:rPr>
              <a:t>High mortality without surgical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700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Renal insufficiency</a:t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1">
              <a:lnSpc>
                <a:spcPct val="120000"/>
              </a:lnSpc>
            </a:pPr>
            <a:r>
              <a:rPr lang="en-US" altLang="en-US" sz="4300" dirty="0">
                <a:solidFill>
                  <a:schemeClr val="tx1"/>
                </a:solidFill>
              </a:rPr>
              <a:t>Associated with higher mortality </a:t>
            </a:r>
          </a:p>
          <a:p>
            <a:pPr lvl="1">
              <a:lnSpc>
                <a:spcPct val="120000"/>
              </a:lnSpc>
            </a:pPr>
            <a:r>
              <a:rPr lang="en-US" altLang="en-US" sz="4300" dirty="0">
                <a:solidFill>
                  <a:schemeClr val="tx1"/>
                </a:solidFill>
              </a:rPr>
              <a:t>UA- proteinuria most frequent and predictive finding </a:t>
            </a:r>
          </a:p>
          <a:p>
            <a:pPr lvl="1">
              <a:lnSpc>
                <a:spcPct val="120000"/>
              </a:lnSpc>
            </a:pPr>
            <a:r>
              <a:rPr lang="en-US" altLang="en-US" sz="4300" dirty="0">
                <a:solidFill>
                  <a:schemeClr val="tx1"/>
                </a:solidFill>
              </a:rPr>
              <a:t>Largely multifactorial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3100" dirty="0">
                <a:solidFill>
                  <a:schemeClr val="tx1"/>
                </a:solidFill>
              </a:rPr>
              <a:t>Sepsis on presentation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3100" dirty="0">
                <a:solidFill>
                  <a:schemeClr val="tx1"/>
                </a:solidFill>
              </a:rPr>
              <a:t>Immune complex mediated resultant in </a:t>
            </a:r>
            <a:r>
              <a:rPr lang="en-US" sz="3100" dirty="0">
                <a:solidFill>
                  <a:schemeClr val="tx1"/>
                </a:solidFill>
              </a:rPr>
              <a:t>glomerulonephritis - </a:t>
            </a:r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steroids / immunosuppressive therapies </a:t>
            </a:r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HD/CRRT</a:t>
            </a:r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Plasmapheresis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3100" dirty="0">
                <a:solidFill>
                  <a:schemeClr val="tx1"/>
                </a:solidFill>
              </a:rPr>
              <a:t>Septic emboli causing renal infarction 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en-US" sz="3100" dirty="0">
                <a:solidFill>
                  <a:schemeClr val="tx1"/>
                </a:solidFill>
              </a:rPr>
              <a:t>Renal cortical necrosis </a:t>
            </a:r>
          </a:p>
          <a:p>
            <a:pPr lvl="1">
              <a:lnSpc>
                <a:spcPct val="120000"/>
              </a:lnSpc>
            </a:pPr>
            <a:r>
              <a:rPr lang="en-US" altLang="en-US" sz="4300" dirty="0">
                <a:solidFill>
                  <a:schemeClr val="tx1"/>
                </a:solidFill>
              </a:rPr>
              <a:t>Impaired hemodynamics/drug toxicity </a:t>
            </a:r>
          </a:p>
          <a:p>
            <a:pPr lvl="1">
              <a:lnSpc>
                <a:spcPct val="120000"/>
              </a:lnSpc>
            </a:pPr>
            <a:r>
              <a:rPr lang="en-US" altLang="en-US" sz="4300" dirty="0">
                <a:solidFill>
                  <a:schemeClr val="tx1"/>
                </a:solidFill>
              </a:rPr>
              <a:t>More prevalent in Staph Aureus IE – endotoxins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3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general cardiac knowledge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Male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Female 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59" y="3429000"/>
            <a:ext cx="2344139" cy="2187863"/>
          </a:xfrm>
        </p:spPr>
      </p:pic>
      <p:pic>
        <p:nvPicPr>
          <p:cNvPr id="10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83263"/>
            <a:ext cx="2286000" cy="2133600"/>
          </a:xfrm>
        </p:spPr>
      </p:pic>
      <p:sp>
        <p:nvSpPr>
          <p:cNvPr id="11" name="Down Arrow 10"/>
          <p:cNvSpPr/>
          <p:nvPr/>
        </p:nvSpPr>
        <p:spPr>
          <a:xfrm>
            <a:off x="3301628" y="4326888"/>
            <a:ext cx="228600" cy="826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110358" y="3276600"/>
            <a:ext cx="152400" cy="6955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49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Diagnosis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Published criteria for diagnostic purposes in obscure cases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High index of suspicion in patients with predisposing anatomy or behavior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Blood cultures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Echocardiography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TTE – 60% sensitivity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TEE – 80 – 95% sensitive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MICROBIOLOGY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NATIVE VALVES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i="1" dirty="0">
                <a:solidFill>
                  <a:schemeClr val="tx1"/>
                </a:solidFill>
              </a:rPr>
              <a:t>More frequent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err="1">
                <a:solidFill>
                  <a:schemeClr val="tx1"/>
                </a:solidFill>
              </a:rPr>
              <a:t>Viridans</a:t>
            </a:r>
            <a:r>
              <a:rPr lang="en-US" altLang="en-US" sz="2400" dirty="0">
                <a:solidFill>
                  <a:schemeClr val="tx1"/>
                </a:solidFill>
              </a:rPr>
              <a:t> group strep.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err="1">
                <a:solidFill>
                  <a:schemeClr val="tx1"/>
                </a:solidFill>
              </a:rPr>
              <a:t>Staph.aureus</a:t>
            </a:r>
            <a:r>
              <a:rPr lang="en-US" altLang="en-US" sz="2400" dirty="0">
                <a:solidFill>
                  <a:schemeClr val="tx1"/>
                </a:solidFill>
              </a:rPr>
              <a:t> (IVDU)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Enterococci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i="1" dirty="0">
                <a:solidFill>
                  <a:schemeClr val="tx1"/>
                </a:solidFill>
              </a:rPr>
              <a:t>Less frequent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HACEK, </a:t>
            </a:r>
            <a:r>
              <a:rPr lang="en-US" altLang="en-US" sz="2400" dirty="0" err="1">
                <a:solidFill>
                  <a:schemeClr val="tx1"/>
                </a:solidFill>
              </a:rPr>
              <a:t>S.bovis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Coag-neg</a:t>
            </a:r>
            <a:r>
              <a:rPr lang="en-US" altLang="en-US" sz="2400" dirty="0">
                <a:solidFill>
                  <a:schemeClr val="tx1"/>
                </a:solidFill>
              </a:rPr>
              <a:t> staph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PROSTH. VALVES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err="1">
                <a:solidFill>
                  <a:schemeClr val="tx1"/>
                </a:solidFill>
              </a:rPr>
              <a:t>Coag-neg</a:t>
            </a:r>
            <a:r>
              <a:rPr lang="en-US" altLang="en-US" sz="2400" dirty="0">
                <a:solidFill>
                  <a:schemeClr val="tx1"/>
                </a:solidFill>
              </a:rPr>
              <a:t> staph( 2m)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err="1">
                <a:solidFill>
                  <a:schemeClr val="tx1"/>
                </a:solidFill>
              </a:rPr>
              <a:t>Viridans</a:t>
            </a:r>
            <a:r>
              <a:rPr lang="en-US" altLang="en-US" sz="2400" dirty="0">
                <a:solidFill>
                  <a:schemeClr val="tx1"/>
                </a:solidFill>
              </a:rPr>
              <a:t> group strep.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 aureus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Enterococci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Fungi (</a:t>
            </a:r>
            <a:r>
              <a:rPr lang="en-US" altLang="en-US" sz="2400" dirty="0" err="1">
                <a:solidFill>
                  <a:schemeClr val="tx1"/>
                </a:solidFill>
              </a:rPr>
              <a:t>esp.Candida</a:t>
            </a:r>
            <a:r>
              <a:rPr lang="en-US" altLang="en-US" sz="24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err="1">
                <a:solidFill>
                  <a:schemeClr val="tx1"/>
                </a:solidFill>
              </a:rPr>
              <a:t>Corynebacteria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diphtheroids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</a:rPr>
              <a:t>Enterobacteriaceae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LAB FINDINGS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Persistently positive blood cultures for typical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&gt;90% of the first 2 sets of blood cultures will be positive in the absence of recent antimicrobial therapy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Anemia, elevated ESR –common, nonspecific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WBC – normal or mildly elevated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Vegetation's on echo-TEE more sensitive than TTE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7924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OTHER LAB FINDINGS</a:t>
            </a:r>
            <a:br>
              <a:rPr lang="en-US" altLang="en-US" b="1" dirty="0">
                <a:solidFill>
                  <a:schemeClr val="tx1"/>
                </a:solidFill>
              </a:rPr>
            </a:br>
            <a:endParaRPr lang="en-US" altLang="en-US" sz="4000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Polyclonal </a:t>
            </a:r>
            <a:r>
              <a:rPr lang="en-US" altLang="en-US" b="1" dirty="0" err="1">
                <a:solidFill>
                  <a:schemeClr val="tx1"/>
                </a:solidFill>
              </a:rPr>
              <a:t>hypergammaglobulinemia</a:t>
            </a:r>
            <a:endParaRPr lang="en-US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err="1">
                <a:solidFill>
                  <a:schemeClr val="tx1"/>
                </a:solidFill>
              </a:rPr>
              <a:t>Hypocomplementemia</a:t>
            </a:r>
            <a:endParaRPr lang="en-US" alt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False positive rheumatoid factor, Lyme serology or syphilis serology – immunologic activation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err="1">
                <a:solidFill>
                  <a:schemeClr val="tx1"/>
                </a:solidFill>
              </a:rPr>
              <a:t>Microhematuria</a:t>
            </a:r>
            <a:r>
              <a:rPr lang="en-US" altLang="en-US" b="1" dirty="0">
                <a:solidFill>
                  <a:schemeClr val="tx1"/>
                </a:solidFill>
              </a:rPr>
              <a:t> ,elevated creatinine &amp; urinary sediment findings suggest glomerulonephritis – deposition of circulating immune complexes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Antimicrobial- Susceptibility Testing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Helpful in defining optimal antibiotic dosing, especially streptococcal infection. MIC is needed for dosing considerations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Susceptibility of  Staph: for oxacillin, vancomycin, rifampin &amp; gentamicin</a:t>
            </a:r>
          </a:p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Enterococcal</a:t>
            </a:r>
            <a:r>
              <a:rPr lang="en-US" altLang="en-US" dirty="0">
                <a:solidFill>
                  <a:schemeClr val="tx1"/>
                </a:solidFill>
              </a:rPr>
              <a:t> IE - Determine MIC’s of amp &amp; </a:t>
            </a:r>
            <a:r>
              <a:rPr lang="en-US" altLang="en-US" dirty="0" err="1">
                <a:solidFill>
                  <a:schemeClr val="tx1"/>
                </a:solidFill>
              </a:rPr>
              <a:t>vanc</a:t>
            </a:r>
            <a:r>
              <a:rPr lang="en-US" altLang="en-US" dirty="0">
                <a:solidFill>
                  <a:schemeClr val="tx1"/>
                </a:solidFill>
              </a:rPr>
              <a:t>/</a:t>
            </a:r>
            <a:r>
              <a:rPr lang="en-US" altLang="en-US" dirty="0" err="1">
                <a:solidFill>
                  <a:schemeClr val="tx1"/>
                </a:solidFill>
              </a:rPr>
              <a:t>dapto</a:t>
            </a:r>
            <a:r>
              <a:rPr lang="en-US" altLang="en-US" dirty="0">
                <a:solidFill>
                  <a:schemeClr val="tx1"/>
                </a:solidFill>
              </a:rPr>
              <a:t> plus MIC’s of gentamicin &amp; streptomycin for synergy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IMAGING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49109" y="1905000"/>
            <a:ext cx="6858000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Echo demonstrates </a:t>
            </a:r>
            <a:r>
              <a:rPr lang="en-US" altLang="en-US" b="1" dirty="0" err="1">
                <a:solidFill>
                  <a:schemeClr val="tx1"/>
                </a:solidFill>
              </a:rPr>
              <a:t>valvular</a:t>
            </a:r>
            <a:r>
              <a:rPr lang="en-US" altLang="en-US" b="1" dirty="0">
                <a:solidFill>
                  <a:schemeClr val="tx1"/>
                </a:solidFill>
              </a:rPr>
              <a:t> veg in &lt;60-95% patients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TEE – more sensitive for detection </a:t>
            </a:r>
            <a:r>
              <a:rPr lang="en-US" altLang="en-US" b="1" dirty="0" err="1">
                <a:solidFill>
                  <a:schemeClr val="tx1"/>
                </a:solidFill>
              </a:rPr>
              <a:t>valvular</a:t>
            </a:r>
            <a:r>
              <a:rPr lang="en-US" altLang="en-US" b="1" dirty="0">
                <a:solidFill>
                  <a:schemeClr val="tx1"/>
                </a:solidFill>
              </a:rPr>
              <a:t> vegetation's or perforations </a:t>
            </a:r>
            <a:r>
              <a:rPr lang="en-US" altLang="en-US" b="1" dirty="0" err="1">
                <a:solidFill>
                  <a:schemeClr val="tx1"/>
                </a:solidFill>
              </a:rPr>
              <a:t>esp</a:t>
            </a:r>
            <a:r>
              <a:rPr lang="en-US" altLang="en-US" b="1" dirty="0">
                <a:solidFill>
                  <a:schemeClr val="tx1"/>
                </a:solidFill>
              </a:rPr>
              <a:t> in pts with prosthetic valves Myocardial abscesses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CXR – right sided IE – multiple migratory pulmonary infiltrates and septic emboli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ECHOCARDIOGRAPHY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TTE – excellent specificity for veg. (98%)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Inadequate in 20% - obesity, COPD sensitivity &lt;60-70%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TEE increases sensitivity to75-95% specificity 85-98%</a:t>
            </a:r>
          </a:p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Negative TEE – negative predictive value &gt;92%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7107" name="Picture 2" descr="The TEE is more sensitive than a TTE for the&#10;diagnosis of endocarditis.&#10;Sensitivities of the different modalities have&#10;ran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57150"/>
            <a:ext cx="9059863" cy="680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714375"/>
            <a:ext cx="7288213" cy="54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47088" cy="5915025"/>
          </a:xfrm>
          <a:prstGeom prst="rect">
            <a:avLst/>
          </a:prstGeom>
          <a:solidFill>
            <a:schemeClr val="folHlink">
              <a:alpha val="6196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general cardiac knowledge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844835"/>
            <a:ext cx="2469190" cy="490875"/>
          </a:xfrm>
        </p:spPr>
        <p:txBody>
          <a:bodyPr/>
          <a:lstStyle/>
          <a:p>
            <a:r>
              <a:rPr lang="en-US" dirty="0"/>
              <a:t>      </a:t>
            </a:r>
            <a:r>
              <a:rPr lang="en-US" u="sng" dirty="0"/>
              <a:t>Male</a:t>
            </a:r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49148" y="1889395"/>
            <a:ext cx="2274820" cy="576262"/>
          </a:xfrm>
        </p:spPr>
        <p:txBody>
          <a:bodyPr/>
          <a:lstStyle/>
          <a:p>
            <a:r>
              <a:rPr lang="en-US" dirty="0"/>
              <a:t>     </a:t>
            </a:r>
            <a:r>
              <a:rPr lang="en-US" u="sng" dirty="0"/>
              <a:t>Female</a:t>
            </a:r>
            <a:r>
              <a:rPr lang="en-US" dirty="0"/>
              <a:t> 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859" y="3429000"/>
            <a:ext cx="2344139" cy="2187863"/>
          </a:xfrm>
        </p:spPr>
      </p:pic>
      <p:pic>
        <p:nvPicPr>
          <p:cNvPr id="10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83263"/>
            <a:ext cx="2286000" cy="2133600"/>
          </a:xfrm>
        </p:spPr>
      </p:pic>
      <p:sp>
        <p:nvSpPr>
          <p:cNvPr id="11" name="Down Arrow 10"/>
          <p:cNvSpPr/>
          <p:nvPr/>
        </p:nvSpPr>
        <p:spPr>
          <a:xfrm>
            <a:off x="3301628" y="4326888"/>
            <a:ext cx="228600" cy="826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7110358" y="3276600"/>
            <a:ext cx="152400" cy="6955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5145" y="5200213"/>
            <a:ext cx="6346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0381" y="2475503"/>
            <a:ext cx="2084754" cy="7386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Situationally appropriate humor, superior intelligence  </a:t>
            </a:r>
          </a:p>
        </p:txBody>
      </p:sp>
    </p:spTree>
    <p:extLst>
      <p:ext uri="{BB962C8B-B14F-4D97-AF65-F5344CB8AC3E}">
        <p14:creationId xmlns:p14="http://schemas.microsoft.com/office/powerpoint/2010/main" val="22127382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415" y="381000"/>
            <a:ext cx="6589199" cy="12808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Use of Echocardiography During Diagnosis and Treatment of IE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942415" y="2438400"/>
            <a:ext cx="6591985" cy="377762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Intraoperative</a:t>
            </a:r>
            <a:r>
              <a:rPr lang="en-US" altLang="en-US" sz="2000" dirty="0">
                <a:solidFill>
                  <a:schemeClr val="tx1"/>
                </a:solidFill>
              </a:rPr>
              <a:t> 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Identification of vegetation's, mechanism of regurgitation, abscesses, fistulas, and   </a:t>
            </a:r>
            <a:r>
              <a:rPr lang="en-US" altLang="en-US" dirty="0" err="1">
                <a:solidFill>
                  <a:schemeClr val="tx1"/>
                </a:solidFill>
              </a:rPr>
              <a:t>pseudoaneurysms</a:t>
            </a:r>
            <a:r>
              <a:rPr lang="en-US" altLang="en-US" dirty="0">
                <a:solidFill>
                  <a:schemeClr val="tx1"/>
                </a:solidFill>
              </a:rPr>
              <a:t>  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Confirmation of successful repair of abnormal findings   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 Assessment of residual valve dysfunction  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chemeClr val="tx1"/>
                </a:solidFill>
              </a:rPr>
              <a:t>Completion of therapy</a:t>
            </a:r>
            <a:r>
              <a:rPr lang="en-US" altLang="en-US" sz="2000" dirty="0">
                <a:solidFill>
                  <a:schemeClr val="tx1"/>
                </a:solidFill>
              </a:rPr>
              <a:t>  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Establish new baseline for valve function and morphology and ventricular size and function  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TTE usually adequate;</a:t>
            </a:r>
          </a:p>
          <a:p>
            <a:pPr lvl="1">
              <a:lnSpc>
                <a:spcPct val="8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TEE or review of intraoperative TEE may be needed for complex anatomy to establish new baseline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371600" y="806911"/>
            <a:ext cx="7699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Echo Features That Suggest Potential Need for Surgical Intervention</a:t>
            </a:r>
            <a:r>
              <a:rPr lang="en-US" altLang="en-US" sz="1800" dirty="0"/>
              <a:t> </a:t>
            </a:r>
          </a:p>
        </p:txBody>
      </p:sp>
      <p:graphicFrame>
        <p:nvGraphicFramePr>
          <p:cNvPr id="136284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23756"/>
              </p:ext>
            </p:extLst>
          </p:nvPr>
        </p:nvGraphicFramePr>
        <p:xfrm>
          <a:off x="1552575" y="1295400"/>
          <a:ext cx="7410450" cy="5304749"/>
        </p:xfrm>
        <a:graphic>
          <a:graphicData uri="http://schemas.openxmlformats.org/drawingml/2006/table">
            <a:tbl>
              <a:tblPr/>
              <a:tblGrid>
                <a:gridCol w="741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Vegetation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Persistent vegetation after systemic embolization</a:t>
                      </a: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Anterior mitral leaflet vegetation, particularly with size &gt;10 mm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  </a:t>
                      </a:r>
                      <a:r>
                        <a:rPr kumimoji="0" lang="en-US" alt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embolic events during first 2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wk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of antimicrobial therapy</a:t>
                      </a:r>
                      <a:r>
                        <a:rPr kumimoji="0" lang="en-US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Increase in vegetation size despite appropriate antimicrobial therapy</a:t>
                      </a:r>
                      <a:r>
                        <a:rPr kumimoji="0" lang="en-US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  </a:t>
                      </a:r>
                      <a:r>
                        <a:rPr kumimoji="0" lang="en-US" altLang="en-US" sz="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Valvular dysfunction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Acute aortic or mitral insufficiency with signs of ventricular failure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Heart failure unresponsive to medical therapy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Valve perforation or rupture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Perivalvular extension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Valvular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dehiscence, rupture, or fistula</a:t>
                      </a:r>
                      <a:r>
                        <a:rPr kumimoji="0" lang="en-US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New heart block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Large abscess or extension of abscess despite appropriate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antimicrobial therapy</a:t>
                      </a:r>
                      <a:r>
                        <a:rPr kumimoji="0" lang="en-US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1239" name="Picture 9" descr="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28" y="2514600"/>
            <a:ext cx="123825" cy="17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2" name="Picture 16" descr="{dagger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4051300"/>
            <a:ext cx="4762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COMPLICATIONS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620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Cardiac – CHF, AMI, heart blocks, abscess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CNS – 65% embolic events involve the     CNS; CNS complications develop in           20-40% of all pts with IE Strokes, mycotic aneurysm, meningitis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Systemic emboli – spleen, kidney, liver &amp; iliac or mesenteric arteries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chemeClr val="tx1"/>
                </a:solidFill>
              </a:rPr>
              <a:t>Prolonged fever &gt;14 days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30200"/>
            <a:ext cx="80041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Prosthetic valve endocarditis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Mechanical heart valves at higher risk than are </a:t>
            </a:r>
            <a:r>
              <a:rPr lang="en-US" altLang="en-US" dirty="0" err="1">
                <a:solidFill>
                  <a:schemeClr val="tx1"/>
                </a:solidFill>
              </a:rPr>
              <a:t>bioprostheses</a:t>
            </a:r>
            <a:r>
              <a:rPr lang="en-US" altLang="en-US" dirty="0">
                <a:solidFill>
                  <a:schemeClr val="tx1"/>
                </a:solidFill>
              </a:rPr>
              <a:t> during the first 3 months of surgery, converge &amp; are similar at 5 </a:t>
            </a:r>
            <a:r>
              <a:rPr lang="en-US" altLang="en-US" dirty="0" err="1">
                <a:solidFill>
                  <a:schemeClr val="tx1"/>
                </a:solidFill>
              </a:rPr>
              <a:t>yrs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Risk is ~1% at 12 </a:t>
            </a:r>
            <a:r>
              <a:rPr lang="en-US" altLang="en-US" dirty="0" err="1">
                <a:solidFill>
                  <a:schemeClr val="tx1"/>
                </a:solidFill>
              </a:rPr>
              <a:t>mths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Early PVE - within 2 </a:t>
            </a:r>
            <a:r>
              <a:rPr lang="en-US" altLang="en-US" dirty="0" err="1">
                <a:solidFill>
                  <a:schemeClr val="tx1"/>
                </a:solidFill>
              </a:rPr>
              <a:t>mths</a:t>
            </a:r>
            <a:r>
              <a:rPr lang="en-US" altLang="en-US" dirty="0">
                <a:solidFill>
                  <a:schemeClr val="tx1"/>
                </a:solidFill>
              </a:rPr>
              <a:t> after surgery, hospital acquired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Late PVE -&gt;12 </a:t>
            </a:r>
            <a:r>
              <a:rPr lang="en-US" altLang="en-US" dirty="0" err="1">
                <a:solidFill>
                  <a:schemeClr val="tx1"/>
                </a:solidFill>
              </a:rPr>
              <a:t>mths</a:t>
            </a:r>
            <a:r>
              <a:rPr lang="en-US" altLang="en-US" dirty="0">
                <a:solidFill>
                  <a:schemeClr val="tx1"/>
                </a:solidFill>
              </a:rPr>
              <a:t>, community acquired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41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30200"/>
            <a:ext cx="80041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30200"/>
            <a:ext cx="80041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30200"/>
            <a:ext cx="80041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CULTURE NEGATIVE ENDOCARDITIS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Blood Cx remain sterile after 48-72 h of incubation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Alert lab to intensify efforts to recover fastidious organisms &amp; initiate serologic testing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Prolonged incubation , plating of subcultures on more enriched mediums, lysis centrifugation - direct planting to supportive media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Infective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Endocarditis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	Presentation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Febrile illness – r/o Cotton Fever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Myalgia’s and </a:t>
            </a:r>
            <a:r>
              <a:rPr lang="en-US" altLang="en-US" dirty="0" err="1">
                <a:solidFill>
                  <a:schemeClr val="tx1"/>
                </a:solidFill>
              </a:rPr>
              <a:t>arthralagia’s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Persistent bacteremia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Characteristic lesion of microbial infection of the endothelial surface of the heart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Variable in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Amorphous mass of fibrin &amp; platelets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Abundant 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Few inflammatory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589200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Lab. </a:t>
            </a:r>
            <a:r>
              <a:rPr lang="en-US" altLang="en-US" b="1" dirty="0" err="1">
                <a:solidFill>
                  <a:schemeClr val="tx1"/>
                </a:solidFill>
              </a:rPr>
              <a:t>Dx</a:t>
            </a:r>
            <a:r>
              <a:rPr lang="en-US" altLang="en-US" b="1" dirty="0">
                <a:solidFill>
                  <a:schemeClr val="tx1"/>
                </a:solidFill>
              </a:rPr>
              <a:t> of </a:t>
            </a:r>
            <a:r>
              <a:rPr lang="en-US" altLang="en-US" b="1" dirty="0" err="1">
                <a:solidFill>
                  <a:schemeClr val="tx1"/>
                </a:solidFill>
              </a:rPr>
              <a:t>Cx</a:t>
            </a:r>
            <a:r>
              <a:rPr lang="en-US" altLang="en-US" b="1" dirty="0">
                <a:solidFill>
                  <a:schemeClr val="tx1"/>
                </a:solidFill>
              </a:rPr>
              <a:t> negative endocarditis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17000" y="1890490"/>
            <a:ext cx="4033838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ORGANISM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Abiotrophia species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Bartonella species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i="1">
                <a:solidFill>
                  <a:schemeClr val="tx1"/>
                </a:solidFill>
              </a:rPr>
              <a:t>Coxiella burnetii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i="1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i="1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HACEK organisms</a:t>
            </a:r>
            <a:endParaRPr lang="en-US" altLang="en-US" sz="2000" i="1">
              <a:solidFill>
                <a:schemeClr val="tx1"/>
              </a:solidFill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60400" y="1890490"/>
            <a:ext cx="3733800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APPROACH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Thioglycolate medium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Serologic tests, lysis centrifugation,PCR,Cx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 Serologic tests,PCR, Giemsa stain or immunohistology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solidFill>
                  <a:schemeClr val="tx1"/>
                </a:solidFill>
              </a:rPr>
              <a:t>Blood Cx pos. by day 7, prolonged incub. &amp; subculturing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Lab. </a:t>
            </a:r>
            <a:r>
              <a:rPr lang="en-US" altLang="en-US" b="1" dirty="0" err="1">
                <a:solidFill>
                  <a:schemeClr val="tx1"/>
                </a:solidFill>
              </a:rPr>
              <a:t>Fx</a:t>
            </a:r>
            <a:r>
              <a:rPr lang="en-US" altLang="en-US" b="1" dirty="0">
                <a:solidFill>
                  <a:schemeClr val="tx1"/>
                </a:solidFill>
              </a:rPr>
              <a:t> of </a:t>
            </a:r>
            <a:r>
              <a:rPr lang="en-US" altLang="en-US" b="1" dirty="0" err="1">
                <a:solidFill>
                  <a:schemeClr val="tx1"/>
                </a:solidFill>
              </a:rPr>
              <a:t>Cx</a:t>
            </a:r>
            <a:r>
              <a:rPr lang="en-US" altLang="en-US" b="1" dirty="0">
                <a:solidFill>
                  <a:schemeClr val="tx1"/>
                </a:solidFill>
              </a:rPr>
              <a:t>. Neg. Endocarditis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ORGANISM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Chlamydia species</a:t>
            </a:r>
            <a:endParaRPr lang="en-US" altLang="en-US" sz="2400" i="1">
              <a:solidFill>
                <a:schemeClr val="tx1"/>
              </a:solidFill>
            </a:endParaRPr>
          </a:p>
          <a:p>
            <a:pPr eaLnBrk="1" hangingPunct="1"/>
            <a:endParaRPr lang="en-US" altLang="en-US" sz="2400" i="1">
              <a:solidFill>
                <a:schemeClr val="tx1"/>
              </a:solidFill>
            </a:endParaRPr>
          </a:p>
          <a:p>
            <a:pPr eaLnBrk="1" hangingPunct="1"/>
            <a:endParaRPr lang="en-US" altLang="en-US" sz="2400" i="1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 i="1">
                <a:solidFill>
                  <a:schemeClr val="tx1"/>
                </a:solidFill>
              </a:rPr>
              <a:t>Tropheryma whipplei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2057400"/>
            <a:ext cx="4114800" cy="4068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APPROACH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 Blood Cx. described, serologic tests, direct staining with fl. Mab.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 Histologic exam of valve( silver &amp; PAS stains),PCR or Cx of veg.  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Endocarditis and Viral infections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6591984" cy="3767397"/>
          </a:xfrm>
        </p:spPr>
        <p:txBody>
          <a:bodyPr/>
          <a:lstStyle/>
          <a:p>
            <a:r>
              <a:rPr lang="en-US" dirty="0"/>
              <a:t>Chronic viral infections – Epstein-Barr, cytomegalovirus, and hepatitis C virus all result in weak cell mediated responses </a:t>
            </a:r>
          </a:p>
          <a:p>
            <a:pPr lvl="1"/>
            <a:r>
              <a:rPr lang="en-US" dirty="0"/>
              <a:t>HIV affects cell- mediated immune system response – both less CD4 cells and less robust response. CD4 count important 	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Atypical organisms + typical – Staph Aureus and salmonella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400" dirty="0"/>
              <a:t>Fungal – aspergillus, candida, and Cryptococcus </a:t>
            </a:r>
          </a:p>
        </p:txBody>
      </p:sp>
    </p:spTree>
    <p:extLst>
      <p:ext uri="{BB962C8B-B14F-4D97-AF65-F5344CB8AC3E}">
        <p14:creationId xmlns:p14="http://schemas.microsoft.com/office/powerpoint/2010/main" val="10780939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and endocarditis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Weak bactericidal response in infections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Impaired B and T cell function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Higher incidence of DMII resulting in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Glucose fluctuations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Microvascular changes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Poor nutrition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ESRD – uremic effects on immune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Medications for management of lymphoid and hematologic malignancies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Longer life expectancy and cardiac lesions. ↑ turbulent flow (co-morbidities) → fibrin accumulation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492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and endocarditis 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Increased incidence of group D streptococcal and </a:t>
            </a:r>
            <a:r>
              <a:rPr lang="en-US" dirty="0" err="1"/>
              <a:t>enterococcal</a:t>
            </a:r>
            <a:r>
              <a:rPr lang="en-US" dirty="0"/>
              <a:t> endocarditis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2x higher in &gt;70 </a:t>
            </a:r>
            <a:r>
              <a:rPr lang="en-US" dirty="0" err="1"/>
              <a:t>yo</a:t>
            </a:r>
            <a:endParaRPr lang="en-US" dirty="0"/>
          </a:p>
          <a:p>
            <a:r>
              <a:rPr lang="en-US" dirty="0"/>
              <a:t>Enterococcus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Aortic valve – increased HF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Less embolization (compared to Staph Aureus)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More common in men</a:t>
            </a:r>
          </a:p>
          <a:p>
            <a:r>
              <a:rPr lang="en-US" dirty="0"/>
              <a:t>Streptococcus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 and urinary portal of entry  (&gt;70 </a:t>
            </a:r>
            <a:r>
              <a:rPr lang="en-US" dirty="0" err="1"/>
              <a:t>yo</a:t>
            </a:r>
            <a:r>
              <a:rPr lang="en-US" dirty="0"/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Bovis</a:t>
            </a:r>
            <a:r>
              <a:rPr lang="en-US" dirty="0"/>
              <a:t>/ </a:t>
            </a:r>
            <a:r>
              <a:rPr lang="en-US" dirty="0" err="1"/>
              <a:t>Gallolyticus</a:t>
            </a:r>
            <a:r>
              <a:rPr lang="en-US" dirty="0"/>
              <a:t> - GI lesions, anemia, and spondylitis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 increased splenic infarcts and embolization </a:t>
            </a:r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664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Fungal endocarditis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Candida – most likely C </a:t>
            </a:r>
            <a:r>
              <a:rPr lang="en-US" dirty="0" err="1"/>
              <a:t>Albicans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Surgery required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Micafungin, liposomal </a:t>
            </a:r>
            <a:r>
              <a:rPr lang="en-US" dirty="0" err="1"/>
              <a:t>ampho</a:t>
            </a:r>
            <a:r>
              <a:rPr lang="en-US" dirty="0"/>
              <a:t> B, addition of </a:t>
            </a:r>
            <a:r>
              <a:rPr lang="en-US" dirty="0" err="1"/>
              <a:t>flucytosine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 fluconazole monotherapy, suppression </a:t>
            </a:r>
          </a:p>
          <a:p>
            <a:r>
              <a:rPr lang="en-US" dirty="0"/>
              <a:t>Aspergillus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Again surgery required for cure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Voriconazole</a:t>
            </a:r>
            <a:r>
              <a:rPr lang="en-US" dirty="0"/>
              <a:t>, </a:t>
            </a:r>
            <a:r>
              <a:rPr lang="en-US" dirty="0" err="1"/>
              <a:t>ampho</a:t>
            </a:r>
            <a:r>
              <a:rPr lang="en-US" dirty="0"/>
              <a:t> B + </a:t>
            </a:r>
            <a:r>
              <a:rPr lang="en-US" dirty="0" err="1"/>
              <a:t>flucytosine</a:t>
            </a:r>
            <a:r>
              <a:rPr lang="en-US" dirty="0"/>
              <a:t>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Histoplasmosis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Ampho</a:t>
            </a:r>
            <a:r>
              <a:rPr lang="en-US" dirty="0"/>
              <a:t> B induction then </a:t>
            </a:r>
            <a:r>
              <a:rPr lang="en-US" dirty="0" err="1"/>
              <a:t>itraconazole</a:t>
            </a:r>
            <a:r>
              <a:rPr lang="en-US" dirty="0"/>
              <a:t> treatment → suppression </a:t>
            </a:r>
          </a:p>
          <a:p>
            <a:r>
              <a:rPr lang="en-US" dirty="0"/>
              <a:t>Cryptococcus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Ampho</a:t>
            </a:r>
            <a:r>
              <a:rPr lang="en-US" dirty="0"/>
              <a:t> B + </a:t>
            </a:r>
            <a:r>
              <a:rPr lang="en-US" dirty="0" err="1"/>
              <a:t>fluccytosine</a:t>
            </a:r>
            <a:r>
              <a:rPr lang="en-US" dirty="0"/>
              <a:t> →  fluconazole </a:t>
            </a:r>
          </a:p>
        </p:txBody>
      </p:sp>
    </p:spTree>
    <p:extLst>
      <p:ext uri="{BB962C8B-B14F-4D97-AF65-F5344CB8AC3E}">
        <p14:creationId xmlns:p14="http://schemas.microsoft.com/office/powerpoint/2010/main" val="8681592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714375"/>
            <a:ext cx="7204075" cy="542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990600"/>
            <a:ext cx="90328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875"/>
            <a:ext cx="92122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844675"/>
            <a:ext cx="9070975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Infective Endocarditis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Case rate may vary between 2-3 cases /100,000 to as high as 15-30/100,000 depending on incidence of </a:t>
            </a:r>
            <a:r>
              <a:rPr lang="en-US" altLang="en-US" sz="2800" dirty="0" err="1">
                <a:solidFill>
                  <a:schemeClr val="tx1"/>
                </a:solidFill>
              </a:rPr>
              <a:t>i.v.</a:t>
            </a:r>
            <a:r>
              <a:rPr lang="en-US" altLang="en-US" sz="2800" dirty="0">
                <a:solidFill>
                  <a:schemeClr val="tx1"/>
                </a:solidFill>
              </a:rPr>
              <a:t> drug abuse and age of the population</a:t>
            </a:r>
          </a:p>
          <a:p>
            <a:pPr lvl="1" eaLnBrk="1" hangingPunct="1"/>
            <a:r>
              <a:rPr lang="en-US" altLang="en-US" sz="2400" dirty="0">
                <a:solidFill>
                  <a:schemeClr val="tx1"/>
                </a:solidFill>
              </a:rPr>
              <a:t>55-75% of patients with native valve endocarditis (NVE) have underlying valve abnormalities</a:t>
            </a:r>
          </a:p>
          <a:p>
            <a:pPr lvl="2" eaLnBrk="1" hangingPunct="1"/>
            <a:r>
              <a:rPr lang="en-US" altLang="en-US" sz="2000" dirty="0">
                <a:solidFill>
                  <a:schemeClr val="tx1"/>
                </a:solidFill>
              </a:rPr>
              <a:t>MVP</a:t>
            </a:r>
          </a:p>
          <a:p>
            <a:pPr lvl="2" eaLnBrk="1" hangingPunct="1"/>
            <a:r>
              <a:rPr lang="en-US" altLang="en-US" sz="2000" dirty="0">
                <a:solidFill>
                  <a:schemeClr val="tx1"/>
                </a:solidFill>
              </a:rPr>
              <a:t>Rheumatic</a:t>
            </a:r>
          </a:p>
          <a:p>
            <a:pPr lvl="2" eaLnBrk="1" hangingPunct="1"/>
            <a:r>
              <a:rPr lang="en-US" altLang="en-US" sz="2000" dirty="0">
                <a:solidFill>
                  <a:schemeClr val="tx1"/>
                </a:solidFill>
              </a:rPr>
              <a:t>Congenital</a:t>
            </a:r>
          </a:p>
          <a:p>
            <a:pPr lvl="2" eaLnBrk="1" hangingPunct="1"/>
            <a:r>
              <a:rPr lang="en-US" altLang="en-US" sz="2000" dirty="0" err="1">
                <a:solidFill>
                  <a:schemeClr val="tx1"/>
                </a:solidFill>
              </a:rPr>
              <a:t>i.v.</a:t>
            </a:r>
            <a:r>
              <a:rPr lang="en-US" altLang="en-US" sz="2000" dirty="0">
                <a:solidFill>
                  <a:schemeClr val="tx1"/>
                </a:solidFill>
              </a:rPr>
              <a:t> drug abuse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1950"/>
            <a:ext cx="86106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44525"/>
            <a:ext cx="88487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58288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371600"/>
            <a:ext cx="8861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90600"/>
            <a:ext cx="80899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95400"/>
            <a:ext cx="9131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209800"/>
            <a:ext cx="902335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371600"/>
            <a:ext cx="914241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RIGHT-SIDED STAPH. IE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IVDU’s - 2 week regimen with </a:t>
            </a:r>
            <a:r>
              <a:rPr lang="en-US" altLang="en-US" dirty="0" err="1">
                <a:solidFill>
                  <a:schemeClr val="tx1"/>
                </a:solidFill>
              </a:rPr>
              <a:t>nafcillin</a:t>
            </a:r>
            <a:r>
              <a:rPr lang="en-US" altLang="en-US" dirty="0">
                <a:solidFill>
                  <a:schemeClr val="tx1"/>
                </a:solidFill>
              </a:rPr>
              <a:t> &amp; gent. has been studied for infections due to oxacillin &amp; aminoglycoside- susceptible isolate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Exclusions to short course Rx - cardiac or extra-cardiac complications associated with IE, fever &gt;7 days or more , HIV infection &amp; vegetation's &gt;1-2 cm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Antibiotic Therapy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933770" y="2133600"/>
            <a:ext cx="6591985" cy="377762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Effective antimicrobial treatment should lead to </a:t>
            </a:r>
            <a:r>
              <a:rPr lang="en-US" altLang="en-US" dirty="0" err="1">
                <a:solidFill>
                  <a:schemeClr val="tx1"/>
                </a:solidFill>
              </a:rPr>
              <a:t>defervescence</a:t>
            </a:r>
            <a:r>
              <a:rPr lang="en-US" altLang="en-US" dirty="0">
                <a:solidFill>
                  <a:schemeClr val="tx1"/>
                </a:solidFill>
              </a:rPr>
              <a:t> within 7 – 10 days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Persistent fever in: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IE due to staph, pseudomonas, culture negative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IE with microvascular complications/major emboli</a:t>
            </a:r>
          </a:p>
          <a:p>
            <a:pPr lvl="2" eaLnBrk="1" hangingPunct="1"/>
            <a:r>
              <a:rPr lang="en-US" altLang="en-US" dirty="0" err="1">
                <a:solidFill>
                  <a:schemeClr val="tx1"/>
                </a:solidFill>
              </a:rPr>
              <a:t>Intracardiac</a:t>
            </a:r>
            <a:r>
              <a:rPr lang="en-US" altLang="en-US" dirty="0">
                <a:solidFill>
                  <a:schemeClr val="tx1"/>
                </a:solidFill>
              </a:rPr>
              <a:t>/</a:t>
            </a:r>
            <a:r>
              <a:rPr lang="en-US" altLang="en-US" dirty="0" err="1">
                <a:solidFill>
                  <a:schemeClr val="tx1"/>
                </a:solidFill>
              </a:rPr>
              <a:t>extracardiac</a:t>
            </a:r>
            <a:r>
              <a:rPr lang="en-US" altLang="en-US" dirty="0">
                <a:solidFill>
                  <a:schemeClr val="tx1"/>
                </a:solidFill>
              </a:rPr>
              <a:t> septic complications</a:t>
            </a:r>
          </a:p>
          <a:p>
            <a:pPr lvl="2" eaLnBrk="1" hangingPunct="1"/>
            <a:r>
              <a:rPr lang="en-US" altLang="en-US" dirty="0">
                <a:solidFill>
                  <a:schemeClr val="tx1"/>
                </a:solidFill>
              </a:rPr>
              <a:t>Drug reaction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GENERAL CONSIDERATIONS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In IVDU’s incidence is 150-2000 per 100,000 person years. Due to IVDU the average age has shifted down and more likely to see Right sided endocarditis (and more like TV)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Incidence rate is 2-3 fold higher in men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Poor dental hygiene, hemodialysis &amp; DM  associated with increased risk  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</a:rPr>
              <a:t>Surgical Treatment of Intra-Cardiac Complications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NYHA Class III/IV CHF due to valve dysfunction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Surgical mortality – 20-40%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Medical mortality – 50-90%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Unstable prosthetic valve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Surgical mortality – 15-55%</a:t>
            </a:r>
          </a:p>
          <a:p>
            <a:pPr lvl="1" eaLnBrk="1" hangingPunct="1"/>
            <a:r>
              <a:rPr lang="en-US" altLang="en-US">
                <a:solidFill>
                  <a:schemeClr val="tx1"/>
                </a:solidFill>
              </a:rPr>
              <a:t>Medical mortality – near 100% at 6 months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Uncontrolled infection</a:t>
            </a:r>
          </a:p>
          <a:p>
            <a:pPr lvl="1" eaLnBrk="1" hangingPunct="1"/>
            <a:endParaRPr lang="en-US" altLang="en-US">
              <a:solidFill>
                <a:schemeClr val="tx1"/>
              </a:solidFill>
            </a:endParaRPr>
          </a:p>
          <a:p>
            <a:pPr lvl="1" eaLnBrk="1" hangingPunct="1"/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ChangeArrowheads="1"/>
          </p:cNvSpPr>
          <p:nvPr/>
        </p:nvSpPr>
        <p:spPr bwMode="auto">
          <a:xfrm>
            <a:off x="1600200" y="486900"/>
            <a:ext cx="7189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TABLE 16. Care During and After Completion of Antimicrobial Treatment</a:t>
            </a:r>
            <a:r>
              <a:rPr lang="en-US" altLang="en-US" sz="1800" dirty="0"/>
              <a:t> </a:t>
            </a:r>
          </a:p>
        </p:txBody>
      </p:sp>
      <p:graphicFrame>
        <p:nvGraphicFramePr>
          <p:cNvPr id="149591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413097"/>
              </p:ext>
            </p:extLst>
          </p:nvPr>
        </p:nvGraphicFramePr>
        <p:xfrm>
          <a:off x="1295400" y="1143000"/>
          <a:ext cx="7566768" cy="5647134"/>
        </p:xfrm>
        <a:graphic>
          <a:graphicData uri="http://schemas.openxmlformats.org/drawingml/2006/table">
            <a:tbl>
              <a:tblPr/>
              <a:tblGrid>
                <a:gridCol w="756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Initiate before or at completion of therapy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Obtain transthoracic echocardiogram to establish new baseline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Drug rehabilitation referral for patients who use illicit injection drugs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Educate regarding signs of endocarditis, need for antibiotic prophylaxis for certain dental/surgical/invasive procedures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Thorough dental evaluation and treatment if not performed earlier in evaluation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Prompt removal of IV catheter at completion of antimicrobial therapy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Short-term follow-up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3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Obtain at least 3 sets of blood cultures from separate sites for any febrile illness and before initiation of antibiotic therapy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Physical examination for evidence of congestive heart failure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Evaluate for toxicity resulting from current/previous antimicrobial therapy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Long-term follow-up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34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Obtain at least 3 sets of blood cultures from separate sites for any febrile illness and before initiation of antibiotic therapy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Evaluation of </a:t>
                      </a: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valvular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and ventricular function (echocardiography)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2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   Scrupulous oral hygiene and frequent dental professional office visits</a:t>
                      </a:r>
                    </a:p>
                  </a:txBody>
                  <a:tcPr marT="45712" marB="45712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30200"/>
            <a:ext cx="80041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dental prophylaxis guidelines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1955 American Heart Association (AHA) </a:t>
            </a:r>
          </a:p>
          <a:p>
            <a:r>
              <a:rPr lang="en-US" dirty="0"/>
              <a:t>1982 British Society for Antimicrobial   Chemotherapy </a:t>
            </a:r>
          </a:p>
          <a:p>
            <a:endParaRPr lang="en-US" sz="900" dirty="0"/>
          </a:p>
          <a:p>
            <a:r>
              <a:rPr lang="en-US" dirty="0"/>
              <a:t>1997 AHA	</a:t>
            </a:r>
          </a:p>
          <a:p>
            <a:endParaRPr lang="en-US" sz="2200" dirty="0"/>
          </a:p>
          <a:p>
            <a:r>
              <a:rPr lang="en-US" dirty="0"/>
              <a:t>2007	AHA </a:t>
            </a:r>
          </a:p>
          <a:p>
            <a:endParaRPr lang="en-US" dirty="0"/>
          </a:p>
          <a:p>
            <a:r>
              <a:rPr lang="en-US" dirty="0"/>
              <a:t>2008 </a:t>
            </a:r>
            <a:r>
              <a:rPr lang="en-US" dirty="0" err="1"/>
              <a:t>Ntl</a:t>
            </a:r>
            <a:r>
              <a:rPr lang="en-US" dirty="0"/>
              <a:t> Institute for Health and Clinical Excellence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IM </a:t>
            </a:r>
            <a:r>
              <a:rPr lang="en-US" dirty="0" err="1"/>
              <a:t>benzylpenicillin</a:t>
            </a:r>
            <a:r>
              <a:rPr lang="en-US" dirty="0"/>
              <a:t> for all patients at risk </a:t>
            </a:r>
          </a:p>
          <a:p>
            <a:pPr marL="0" indent="0">
              <a:buNone/>
            </a:pPr>
            <a:r>
              <a:rPr lang="en-US" dirty="0"/>
              <a:t>Oral Amoxicillin, 3g 1hr prior to treatment and 1.5 g six hours after 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/>
              <a:t>Oral </a:t>
            </a:r>
            <a:r>
              <a:rPr lang="en-US" dirty="0" err="1"/>
              <a:t>Amoxicllin</a:t>
            </a:r>
            <a:r>
              <a:rPr lang="en-US" dirty="0"/>
              <a:t>, 2g one hour before treatment 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/>
              <a:t>Prophylaxis limited to high risk </a:t>
            </a:r>
            <a:r>
              <a:rPr lang="en-US" dirty="0" err="1"/>
              <a:t>pt’s</a:t>
            </a:r>
            <a:r>
              <a:rPr lang="en-US" dirty="0"/>
              <a:t> 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/>
              <a:t>No antibiotic prophylaxis </a:t>
            </a:r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334962" y="2890229"/>
            <a:ext cx="7620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94245" y="2299211"/>
            <a:ext cx="7620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175746" y="3638733"/>
            <a:ext cx="7620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77066" y="4333085"/>
            <a:ext cx="7620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5307" y="5266365"/>
            <a:ext cx="7620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039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"/>
          <p:cNvSpPr>
            <a:spLocks noChangeArrowheads="1"/>
          </p:cNvSpPr>
          <p:nvPr/>
        </p:nvSpPr>
        <p:spPr bwMode="auto">
          <a:xfrm>
            <a:off x="1219200" y="609600"/>
            <a:ext cx="8991600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   Cardiac Conditions Associated With the Highest Risk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   of Adverse Outcome From Endocarditis for Which Prophylaxis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   With Dental Procedures Is Reasonable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Prosthetic cardiac valve or prosthetic material used for cardiac valve repair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Previous 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Congenital heart disease (CHD)*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Unrepaired cyanotic CHD, including palliative shunts and conduits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Completely repaired congenital heart defect with prosthetic material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device, whether placed by surgery or by catheter intervention, during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first 6 months after the procedure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Repaired CHD with residual defects at the site or adjacent to the site of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prosthetic patch or prosthetic device (which inhibit </a:t>
            </a:r>
            <a:r>
              <a:rPr lang="en-US" altLang="en-US" sz="1800" dirty="0" err="1"/>
              <a:t>endothelialization</a:t>
            </a:r>
            <a:r>
              <a:rPr lang="en-US" altLang="en-US" sz="18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Cardiac transplantation recipients who develop cardiac </a:t>
            </a:r>
            <a:r>
              <a:rPr lang="en-US" altLang="en-US" sz="1800" dirty="0" err="1"/>
              <a:t>valvulopathy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*Except for the conditions listed above, antibiotic prophylaxis is no longer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recommended for any other form of CHD.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066800" y="1066800"/>
            <a:ext cx="85344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Primary Reasons for Revision of the IE Prophylaxis Guidelines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IE is much more likely to result from frequent exposure to random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bacteremia’s associated with daily activities than from bacteremia caused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by a dental, GI tract, or GU tract procedure.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Prophylaxis may prevent an exceedingly small number of cases of IE, if any,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in individuals who undergo a dental, GI tract, or GU tract procedure.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The risk of antibiotic-associated adverse events exceeds the benefit, if any,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from prophylactic antibiotic therapy.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Maintenance of optimal oral health and hygiene may reduce the incidence of bacteremia from daily activities and is more important than prophylactic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antibiotics for a dental procedure to reduce the risk of IE.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</a:rPr>
              <a:t>Dental Procedures for Which Endocarditis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r>
              <a:rPr lang="en-US" altLang="en-US" sz="2400" b="1" dirty="0">
                <a:solidFill>
                  <a:schemeClr val="tx1"/>
                </a:solidFill>
              </a:rPr>
              <a:t>Prophylaxis Is Reasonable for Patients </a:t>
            </a:r>
            <a:br>
              <a:rPr lang="en-US" altLang="en-US" sz="2400" b="1" dirty="0">
                <a:solidFill>
                  <a:schemeClr val="tx1"/>
                </a:solidFill>
              </a:rPr>
            </a:br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90115" name="Rectangle 8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1200" i="1" dirty="0">
                <a:solidFill>
                  <a:schemeClr val="tx1"/>
                </a:solidFill>
              </a:rPr>
              <a:t>All dental procedures </a:t>
            </a:r>
            <a:r>
              <a:rPr lang="en-US" altLang="en-US" sz="1200" dirty="0">
                <a:solidFill>
                  <a:schemeClr val="tx1"/>
                </a:solidFill>
              </a:rPr>
              <a:t>that involve manipulation of gingival tissue or the periapical region of teeth or perforation of the oral mucosa*</a:t>
            </a:r>
          </a:p>
        </p:txBody>
      </p:sp>
      <p:sp>
        <p:nvSpPr>
          <p:cNvPr id="90116" name="Rectangle 9"/>
          <p:cNvSpPr>
            <a:spLocks noGrp="1" noChangeArrowheads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*The following procedures and events do not need prophylaxis: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200" dirty="0">
                <a:solidFill>
                  <a:schemeClr val="tx1"/>
                </a:solidFill>
              </a:rPr>
              <a:t> routine anesthetic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200" dirty="0">
                <a:solidFill>
                  <a:schemeClr val="tx1"/>
                </a:solidFill>
              </a:rPr>
              <a:t>injections through </a:t>
            </a:r>
            <a:r>
              <a:rPr lang="en-US" altLang="en-US" sz="1200" dirty="0" err="1">
                <a:solidFill>
                  <a:schemeClr val="tx1"/>
                </a:solidFill>
              </a:rPr>
              <a:t>noninfected</a:t>
            </a:r>
            <a:r>
              <a:rPr lang="en-US" altLang="en-US" sz="1200" dirty="0">
                <a:solidFill>
                  <a:schemeClr val="tx1"/>
                </a:solidFill>
              </a:rPr>
              <a:t> tissue, taking dental radiographs, placement of removable implant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200" dirty="0">
                <a:solidFill>
                  <a:schemeClr val="tx1"/>
                </a:solidFill>
              </a:rPr>
              <a:t>prosthodontic or orthodontic appliances, adjustment of orthodontic appliances, placement of orthodontic brackets, shedding of deciduous teeth, and bleeding from trauma to the lips or oral mucosa.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649" name="Group 16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96919202"/>
              </p:ext>
            </p:extLst>
          </p:nvPr>
        </p:nvGraphicFramePr>
        <p:xfrm>
          <a:off x="1524000" y="360347"/>
          <a:ext cx="7620000" cy="645752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1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626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8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Situation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Regimen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16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0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 general prophylaxis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Amoxicillin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Adults: 2.0 g; children: 50 mg/kg orally 1 h before procedure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16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Unable to take oral medications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Ampicillin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Adults: 2.0 g IM or IV; children: 50 mg/kg IM or IV within 30 min before procedure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626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Allergic to penicillin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Clindamycin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Adults: 600 mg; children: 20 mg/kg orally 1 h before procedure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7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Cephalexin† or cefadroxil† </a:t>
                      </a: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Adults: 2.0 g; children; 50 mg/kg orally 1 h before procedure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7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Azithromycin or clarithromycin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Adults: 500 mg; children: 15 mg/kg orally 1 h before procedure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16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074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Allergic to penicillin and unable to take oral medications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Clindamycin 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Cefazolin†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Adults: 600 mg; children: 20 mg/kg IV within 30 min before procedure Adults: 1.0 g; children: 25 mg/kg IM or IV within 30 min before procedure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1165" name="Rectangle 162"/>
          <p:cNvSpPr>
            <a:spLocks noChangeArrowheads="1"/>
          </p:cNvSpPr>
          <p:nvPr/>
        </p:nvSpPr>
        <p:spPr bwMode="auto">
          <a:xfrm>
            <a:off x="2057400" y="228600"/>
            <a:ext cx="493192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/>
              <a:t>Prophylactic Regimens for Dental, Oral,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/>
              <a:t>Respiratory Tract, or Esophageal Procedures</a:t>
            </a:r>
            <a:r>
              <a:rPr lang="en-US" altLang="en-US" sz="1700" dirty="0"/>
              <a:t>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19" name="Group 5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19554307"/>
              </p:ext>
            </p:extLst>
          </p:nvPr>
        </p:nvGraphicFramePr>
        <p:xfrm>
          <a:off x="609600" y="796559"/>
          <a:ext cx="8229600" cy="5181601"/>
        </p:xfrm>
        <a:graphic>
          <a:graphicData uri="http://schemas.openxmlformats.org/drawingml/2006/table">
            <a:tbl>
              <a:tblPr/>
              <a:tblGrid>
                <a:gridCol w="184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198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07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Situation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Agents*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Regimen?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68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50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High-risk patients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Ampicillin plus gentamicin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Adults: ampicillin 2.0 g IM or IV plus gentamicin 1.5 mg/kg (not to exceed 120 mg) within 30 min of starting procedure; 6 h later, ampicillin 1 g IM/IV or amoxicillin 1 g orally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3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Children: ampicillin 50 mg/kg IM or IV (not to exceed 2.0 g) plus gentamicin 1.5 mg/kg within 30 min of starting the procedure; 6 h later, ampicillin 25 mg/kg IM/IV or amoxicillin 25 mg/kg orally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68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117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High-risk patients allergic to ampicillin/amoxicillin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Vancomycin plus gentamicin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Adults: vancomycin 1.0 g IV over 1-2 h plus gentamicin 1.5 mg/kg IV/IM (not to exceed 120 mg); complete injection/infusion within 30 min of starting procedure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36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Children: vancomycin 20 mg/kg IV over 1-2 h plus gentamicin 1.5 mg/kg IV/IM; complete injection/infusion within 30 min of starting procedure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3205" name="Rectangle 56"/>
          <p:cNvSpPr>
            <a:spLocks noChangeArrowheads="1"/>
          </p:cNvSpPr>
          <p:nvPr/>
        </p:nvSpPr>
        <p:spPr bwMode="auto">
          <a:xfrm>
            <a:off x="165100" y="157163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Prophylactic Regimens for Genitourinary/Gastrointestinal (Excluding Esophageal) Procedures</a:t>
            </a:r>
            <a:r>
              <a:rPr lang="en-US" altLang="en-US" sz="1800" dirty="0"/>
              <a:t>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ANTICOAGULANT THERAPY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Not been shown to prevent embolization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May increase risk of intracerebral hemorrhage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Restricted for native valve endocarditis to patients with a clear separate indication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Hold anticoagulation in pts. with mycotic aneurysm or intracranial hemorrhage. Staph + PVE more susceptible to ICH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</a:rPr>
              <a:t>CHANGING EPIDEMIOLOGY</a:t>
            </a:r>
            <a:br>
              <a:rPr lang="en-US" altLang="en-US" sz="4000" b="1" dirty="0">
                <a:solidFill>
                  <a:schemeClr val="tx1"/>
                </a:solidFill>
              </a:rPr>
            </a:b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Degenerative valve disease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Prosthetic valves; intra-vascular devices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Hemodialysis, diabetes, HIV, drug abuse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S. aureus</a:t>
            </a:r>
            <a:r>
              <a:rPr lang="en-US" altLang="en-US" dirty="0">
                <a:solidFill>
                  <a:schemeClr val="tx1"/>
                </a:solidFill>
              </a:rPr>
              <a:t>, MRSA, HCA- and CA-infections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Antibiotic resistance</a:t>
            </a: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SURGICAL THERAPY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Medical therapy for the treatment of Pseudomonas aeruginosa, </a:t>
            </a:r>
            <a:r>
              <a:rPr lang="en-US" altLang="en-US" dirty="0" err="1">
                <a:solidFill>
                  <a:schemeClr val="tx1"/>
                </a:solidFill>
              </a:rPr>
              <a:t>brucella</a:t>
            </a:r>
            <a:r>
              <a:rPr lang="en-US" altLang="en-US" dirty="0">
                <a:solidFill>
                  <a:schemeClr val="tx1"/>
                </a:solidFill>
              </a:rPr>
              <a:t> species, </a:t>
            </a:r>
            <a:r>
              <a:rPr lang="en-US" altLang="en-US" dirty="0" err="1">
                <a:solidFill>
                  <a:schemeClr val="tx1"/>
                </a:solidFill>
              </a:rPr>
              <a:t>Coxiella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burnetii</a:t>
            </a:r>
            <a:r>
              <a:rPr lang="en-US" altLang="en-US" dirty="0">
                <a:solidFill>
                  <a:schemeClr val="tx1"/>
                </a:solidFill>
              </a:rPr>
              <a:t>, fungi &amp; resistant enterococci is usually unsuccessful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Medically treated patients with CHF due to IE related </a:t>
            </a:r>
            <a:r>
              <a:rPr lang="en-US" altLang="en-US" dirty="0" err="1">
                <a:solidFill>
                  <a:schemeClr val="tx1"/>
                </a:solidFill>
              </a:rPr>
              <a:t>valvular</a:t>
            </a:r>
            <a:r>
              <a:rPr lang="en-US" altLang="en-US" dirty="0">
                <a:solidFill>
                  <a:schemeClr val="tx1"/>
                </a:solidFill>
              </a:rPr>
              <a:t> dysfunction have a mortality rate of 56-86% vs 11-35% in patients treated with combined med.&amp; surg. Rx 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Surgery?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commonly Cardiothoracic Surgeons are declining to operate until patients has completed 6 weeks of antibiotics, medically unstable </a:t>
            </a:r>
            <a:r>
              <a:rPr lang="en-US" dirty="0" err="1"/>
              <a:t>pt’s</a:t>
            </a:r>
            <a:r>
              <a:rPr lang="en-US" dirty="0"/>
              <a:t>, </a:t>
            </a:r>
            <a:r>
              <a:rPr lang="en-US" dirty="0" err="1"/>
              <a:t>pt’s</a:t>
            </a:r>
            <a:r>
              <a:rPr lang="en-US" dirty="0"/>
              <a:t> with cerebral embolization and hemorrhagic conversion, or re-infection of prosthetic valve 2/2 IVDU</a:t>
            </a:r>
          </a:p>
          <a:p>
            <a:r>
              <a:rPr lang="en-US" dirty="0" err="1"/>
              <a:t>Angiovac</a:t>
            </a:r>
            <a:r>
              <a:rPr lang="en-US" dirty="0"/>
              <a:t> is a vacuum based device technique developed in 2014 for percutaneous “</a:t>
            </a:r>
            <a:r>
              <a:rPr lang="en-US" dirty="0" err="1"/>
              <a:t>debulking</a:t>
            </a:r>
            <a:r>
              <a:rPr lang="en-US" dirty="0"/>
              <a:t> of vegetation” </a:t>
            </a:r>
          </a:p>
          <a:p>
            <a:r>
              <a:rPr lang="en-US" dirty="0"/>
              <a:t>R sided endocarditis only</a:t>
            </a:r>
          </a:p>
        </p:txBody>
      </p:sp>
    </p:spTree>
    <p:extLst>
      <p:ext uri="{BB962C8B-B14F-4D97-AF65-F5344CB8AC3E}">
        <p14:creationId xmlns:p14="http://schemas.microsoft.com/office/powerpoint/2010/main" val="7887183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ChangeArrowheads="1"/>
          </p:cNvSpPr>
          <p:nvPr/>
        </p:nvSpPr>
        <p:spPr bwMode="auto">
          <a:xfrm>
            <a:off x="1676400" y="152400"/>
            <a:ext cx="7467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Echocardiographic Features Suggesting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Potential Need for Surgical Intervention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graphicFrame>
        <p:nvGraphicFramePr>
          <p:cNvPr id="32855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98212"/>
              </p:ext>
            </p:extLst>
          </p:nvPr>
        </p:nvGraphicFramePr>
        <p:xfrm>
          <a:off x="1524000" y="1295400"/>
          <a:ext cx="7391400" cy="5397500"/>
        </p:xfrm>
        <a:graphic>
          <a:graphicData uri="http://schemas.openxmlformats.org/drawingml/2006/table">
            <a:tbl>
              <a:tblPr/>
              <a:tblGrid>
                <a:gridCol w="73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Vegetation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Persistent vegetation after systemic embolization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*Anterior mitral leaflet vegetation, particularly with size &gt;10 mm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One or more embolic events during first 2 weeks of antimicrobial therapy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Two or more embolic events during or after antimicrobial therapy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*Increase in vegetation size after 4 weeks of antimicrobial therapy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kumimoji="0" lang="en-US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Valvular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dysfunction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Acute aortic or mitral insufficiency with signs of ventricular failure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Heart failure unresponsive to medical therapy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Valve perforation or rupture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Perivalvular extension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Valvular dehiscence, rupture, or fistula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New heart block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0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*Large abscess, or extension of abscess despite appropriate antimicrobial therapy</a:t>
                      </a:r>
                    </a:p>
                  </a:txBody>
                  <a:tcPr marT="45725" marB="4572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MORTALITY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Overall rates 20-25%, IVDU - 10%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Causative organism –</a:t>
            </a:r>
          </a:p>
          <a:p>
            <a:pPr lvl="1"/>
            <a:r>
              <a:rPr lang="en-US" altLang="en-US" sz="2600" dirty="0">
                <a:solidFill>
                  <a:schemeClr val="tx1"/>
                </a:solidFill>
              </a:rPr>
              <a:t>Strep. </a:t>
            </a:r>
            <a:r>
              <a:rPr lang="en-US" altLang="en-US" sz="2600" dirty="0" err="1">
                <a:solidFill>
                  <a:schemeClr val="tx1"/>
                </a:solidFill>
              </a:rPr>
              <a:t>Viridans</a:t>
            </a:r>
            <a:r>
              <a:rPr lang="en-US" altLang="en-US" sz="2600" dirty="0">
                <a:solidFill>
                  <a:schemeClr val="tx1"/>
                </a:solidFill>
              </a:rPr>
              <a:t> -4-16%     </a:t>
            </a:r>
          </a:p>
          <a:p>
            <a:pPr lvl="1"/>
            <a:r>
              <a:rPr lang="en-US" altLang="en-US" sz="2600" dirty="0">
                <a:solidFill>
                  <a:schemeClr val="tx1"/>
                </a:solidFill>
              </a:rPr>
              <a:t>Enterococci-15-25%,</a:t>
            </a:r>
          </a:p>
          <a:p>
            <a:pPr lvl="1"/>
            <a:r>
              <a:rPr lang="en-US" altLang="en-US" sz="2600" dirty="0">
                <a:solidFill>
                  <a:schemeClr val="tx1"/>
                </a:solidFill>
              </a:rPr>
              <a:t>Staph.aureus-25-47%,</a:t>
            </a:r>
          </a:p>
          <a:p>
            <a:pPr lvl="1"/>
            <a:r>
              <a:rPr lang="en-US" altLang="en-US" sz="2600" dirty="0">
                <a:solidFill>
                  <a:schemeClr val="tx1"/>
                </a:solidFill>
              </a:rPr>
              <a:t>Q fever- 5-37% &amp; &gt; 50% for Pseudomonas aeruginosa, </a:t>
            </a:r>
            <a:r>
              <a:rPr lang="en-US" altLang="en-US" sz="2600" dirty="0" err="1">
                <a:solidFill>
                  <a:schemeClr val="tx1"/>
                </a:solidFill>
              </a:rPr>
              <a:t>Enterobacteriaceae</a:t>
            </a:r>
            <a:r>
              <a:rPr lang="en-US" altLang="en-US" sz="2600" dirty="0">
                <a:solidFill>
                  <a:schemeClr val="tx1"/>
                </a:solidFill>
              </a:rPr>
              <a:t> or fungi</a:t>
            </a: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</a:rPr>
              <a:t>Complications- CHF, neurologic events, renal failure or severe immunosuppression</a:t>
            </a:r>
          </a:p>
          <a:p>
            <a:pPr eaLnBrk="1" hangingPunct="1"/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/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RELAPSE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Occurs within 2 months of discontinuation of antimicrobial Rx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&lt;2% for native valve IE due to </a:t>
            </a:r>
            <a:r>
              <a:rPr lang="en-US" altLang="en-US" dirty="0" err="1">
                <a:solidFill>
                  <a:schemeClr val="tx1"/>
                </a:solidFill>
              </a:rPr>
              <a:t>pcn-susc</a:t>
            </a:r>
            <a:r>
              <a:rPr lang="en-US" altLang="en-US" dirty="0">
                <a:solidFill>
                  <a:schemeClr val="tx1"/>
                </a:solidFill>
              </a:rPr>
              <a:t>. </a:t>
            </a:r>
            <a:r>
              <a:rPr lang="en-US" altLang="en-US" dirty="0" err="1">
                <a:solidFill>
                  <a:schemeClr val="tx1"/>
                </a:solidFill>
              </a:rPr>
              <a:t>viridans</a:t>
            </a:r>
            <a:r>
              <a:rPr lang="en-US" altLang="en-US" dirty="0">
                <a:solidFill>
                  <a:schemeClr val="tx1"/>
                </a:solidFill>
              </a:rPr>
              <a:t> strep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8-20% with </a:t>
            </a:r>
            <a:r>
              <a:rPr lang="en-US" altLang="en-US" dirty="0" err="1">
                <a:solidFill>
                  <a:schemeClr val="tx1"/>
                </a:solidFill>
              </a:rPr>
              <a:t>enterococcal</a:t>
            </a:r>
            <a:r>
              <a:rPr lang="en-US" altLang="en-US" dirty="0">
                <a:solidFill>
                  <a:schemeClr val="tx1"/>
                </a:solidFill>
              </a:rPr>
              <a:t> IE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10-15 % with PVE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7815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MYOCARDITIS: Panel A shows normal                        myocardium Panel B &amp; C borderline myocarditis.  Panel D &amp; E Active myocarditis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648200" y="2362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572000" y="3886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52DB-74B0-430E-9060-3D128807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Treatement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3A4B4-7A03-4CC2-A102-31EC93F28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Anti-inflammatory therapies (i.e., aspirin 1,500-3,000 mg/day) or NSAIDs (Ibuprofen 1,200-2,400 mg/day or indomethacin 75-150 mg/day) are usually prescribed to control chest pain, while corticosteroids are prescribed as a second choice in cases of contraindications, intolerance or failure of aspirin/NSAIDs </a:t>
            </a:r>
          </a:p>
        </p:txBody>
      </p:sp>
    </p:spTree>
    <p:extLst>
      <p:ext uri="{BB962C8B-B14F-4D97-AF65-F5344CB8AC3E}">
        <p14:creationId xmlns:p14="http://schemas.microsoft.com/office/powerpoint/2010/main" val="30159899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40260</TotalTime>
  <Words>4359</Words>
  <Application>Microsoft Office PowerPoint</Application>
  <PresentationFormat>On-screen Show (4:3)</PresentationFormat>
  <Paragraphs>583</Paragraphs>
  <Slides>107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14" baseType="lpstr">
      <vt:lpstr>Arial</vt:lpstr>
      <vt:lpstr>Century Gothic</vt:lpstr>
      <vt:lpstr>Times New Roman</vt:lpstr>
      <vt:lpstr>Wingdings</vt:lpstr>
      <vt:lpstr>Wingdings 3</vt:lpstr>
      <vt:lpstr>Wisp</vt:lpstr>
      <vt:lpstr>Photo Editor Photo</vt:lpstr>
      <vt:lpstr>Infectious Endocarditis </vt:lpstr>
      <vt:lpstr>Me </vt:lpstr>
      <vt:lpstr>My general cardiac knowledge </vt:lpstr>
      <vt:lpstr>My general cardiac knowledge </vt:lpstr>
      <vt:lpstr>My general cardiac knowledge </vt:lpstr>
      <vt:lpstr>Infective Endocarditis  Presentation </vt:lpstr>
      <vt:lpstr>Infective Endocarditis</vt:lpstr>
      <vt:lpstr>GENERAL CONSIDERATIONS</vt:lpstr>
      <vt:lpstr>CHANGING EPIDEMIOLOGY </vt:lpstr>
      <vt:lpstr>Infective Endocarditis</vt:lpstr>
      <vt:lpstr>Infective Endocarditis</vt:lpstr>
      <vt:lpstr>Infective Endocarditis</vt:lpstr>
      <vt:lpstr>Infective Endocarditis</vt:lpstr>
      <vt:lpstr>Infective Endocarditis</vt:lpstr>
      <vt:lpstr>Infective Endocarditis in the 21st Century </vt:lpstr>
      <vt:lpstr>Infective Endocarditis in the 21st Century </vt:lpstr>
      <vt:lpstr>Infective Endocarditis in the 21st Century</vt:lpstr>
      <vt:lpstr>Pathophysiology</vt:lpstr>
      <vt:lpstr>Pathophysiology</vt:lpstr>
      <vt:lpstr>PowerPoint Presentation</vt:lpstr>
      <vt:lpstr>PowerPoint Presentation</vt:lpstr>
      <vt:lpstr>Staph aureus Bacteremia</vt:lpstr>
      <vt:lpstr>Common Clinical Findings</vt:lpstr>
      <vt:lpstr>Clinical Situations Constituting High Risk for Complications for IE</vt:lpstr>
      <vt:lpstr>PowerPoint Presentation</vt:lpstr>
      <vt:lpstr>PowerPoint Presentation</vt:lpstr>
      <vt:lpstr>Clinical Manifestations</vt:lpstr>
      <vt:lpstr>Splinter Hemorrhage</vt:lpstr>
      <vt:lpstr>Osler’s Nodes</vt:lpstr>
      <vt:lpstr>Subconjunctival Hemorrhages</vt:lpstr>
      <vt:lpstr>Roth’s Spots</vt:lpstr>
      <vt:lpstr>Pathophysiology</vt:lpstr>
      <vt:lpstr>Embolization </vt:lpstr>
      <vt:lpstr>PowerPoint Presentation</vt:lpstr>
      <vt:lpstr>PowerPoint Presentation</vt:lpstr>
      <vt:lpstr>Neurological sequelae </vt:lpstr>
      <vt:lpstr>PowerPoint Presentation</vt:lpstr>
      <vt:lpstr>CHF </vt:lpstr>
      <vt:lpstr>Renal insufficiency </vt:lpstr>
      <vt:lpstr>Diagnosis</vt:lpstr>
      <vt:lpstr>MICROBIOLOGY</vt:lpstr>
      <vt:lpstr>LAB FINDINGS</vt:lpstr>
      <vt:lpstr>OTHER LAB FINDINGS </vt:lpstr>
      <vt:lpstr>Antimicrobial- Susceptibility Testing</vt:lpstr>
      <vt:lpstr>IMAGING</vt:lpstr>
      <vt:lpstr>ECHOCARDIOGRAPHY</vt:lpstr>
      <vt:lpstr>PowerPoint Presentation</vt:lpstr>
      <vt:lpstr>PowerPoint Presentation</vt:lpstr>
      <vt:lpstr>PowerPoint Presentation</vt:lpstr>
      <vt:lpstr>Use of Echocardiography During Diagnosis and Treatment of IE</vt:lpstr>
      <vt:lpstr>PowerPoint Presentation</vt:lpstr>
      <vt:lpstr>COMPLICATIONS</vt:lpstr>
      <vt:lpstr>PowerPoint Presentation</vt:lpstr>
      <vt:lpstr>Prosthetic valve endocarditis</vt:lpstr>
      <vt:lpstr>PowerPoint Presentation</vt:lpstr>
      <vt:lpstr>PowerPoint Presentation</vt:lpstr>
      <vt:lpstr>PowerPoint Presentation</vt:lpstr>
      <vt:lpstr>PowerPoint Presentation</vt:lpstr>
      <vt:lpstr>CULTURE NEGATIVE ENDOCARDITIS</vt:lpstr>
      <vt:lpstr>Lab. Dx of Cx negative endocarditis</vt:lpstr>
      <vt:lpstr>Lab. Fx of Cx. Neg. Endocarditis</vt:lpstr>
      <vt:lpstr>Endocarditis and Viral infections </vt:lpstr>
      <vt:lpstr>Age and endocarditis </vt:lpstr>
      <vt:lpstr>Age and endocarditis continued </vt:lpstr>
      <vt:lpstr>Fungal endocarditis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RIGHT-SIDED STAPH. IE</vt:lpstr>
      <vt:lpstr>Antibiotic Therapy</vt:lpstr>
      <vt:lpstr>Surgical Treatment of Intra-Cardiac Complications</vt:lpstr>
      <vt:lpstr>PowerPoint Presentation</vt:lpstr>
      <vt:lpstr>PowerPoint Presentation</vt:lpstr>
      <vt:lpstr>Evolution of dental prophylaxis guidelines </vt:lpstr>
      <vt:lpstr>PowerPoint Presentation</vt:lpstr>
      <vt:lpstr>PowerPoint Presentation</vt:lpstr>
      <vt:lpstr>Dental Procedures for Which Endocarditis Prophylaxis Is Reasonable for Patients  </vt:lpstr>
      <vt:lpstr>PowerPoint Presentation</vt:lpstr>
      <vt:lpstr>PowerPoint Presentation</vt:lpstr>
      <vt:lpstr>ANTICOAGULANT THERAPY</vt:lpstr>
      <vt:lpstr>SURGICAL THERAPY</vt:lpstr>
      <vt:lpstr>Alternative to Surgery?</vt:lpstr>
      <vt:lpstr>PowerPoint Presentation</vt:lpstr>
      <vt:lpstr>MORTALITY</vt:lpstr>
      <vt:lpstr>RELAPSE</vt:lpstr>
      <vt:lpstr>PowerPoint Presentation</vt:lpstr>
      <vt:lpstr>PowerPoint Presentation</vt:lpstr>
      <vt:lpstr>PowerPoint Presentation</vt:lpstr>
      <vt:lpstr>Treatement </vt:lpstr>
      <vt:lpstr>PowerPoint Presentation</vt:lpstr>
      <vt:lpstr>PERICARDITIS </vt:lpstr>
      <vt:lpstr>PERICARDITIS - ETIOLOGY</vt:lpstr>
      <vt:lpstr>DIAGNOSIS OF PERICARDITIS</vt:lpstr>
      <vt:lpstr>PowerPoint Presentation</vt:lpstr>
      <vt:lpstr>Future avenues for IE treatment </vt:lpstr>
      <vt:lpstr>Long-term implications </vt:lpstr>
      <vt:lpstr>Case report </vt:lpstr>
      <vt:lpstr>PowerPoint Presentation</vt:lpstr>
    </vt:vector>
  </TitlesOfParts>
  <Company>University of Cincinnati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CRITERIA FOR I.E</dc:title>
  <dc:creator>Pamposh Kaul</dc:creator>
  <cp:lastModifiedBy>Mariel Snyder</cp:lastModifiedBy>
  <cp:revision>103</cp:revision>
  <cp:lastPrinted>2019-11-01T14:03:42Z</cp:lastPrinted>
  <dcterms:created xsi:type="dcterms:W3CDTF">2002-05-10T19:43:50Z</dcterms:created>
  <dcterms:modified xsi:type="dcterms:W3CDTF">2019-11-07T21:46:14Z</dcterms:modified>
</cp:coreProperties>
</file>